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0" r:id="rId4"/>
    <p:sldId id="263" r:id="rId5"/>
    <p:sldId id="258" r:id="rId6"/>
    <p:sldId id="262" r:id="rId7"/>
    <p:sldId id="264" r:id="rId8"/>
    <p:sldId id="265" r:id="rId9"/>
    <p:sldId id="277" r:id="rId10"/>
    <p:sldId id="267" r:id="rId11"/>
    <p:sldId id="268" r:id="rId12"/>
    <p:sldId id="269" r:id="rId13"/>
    <p:sldId id="266" r:id="rId14"/>
    <p:sldId id="270" r:id="rId15"/>
    <p:sldId id="272" r:id="rId16"/>
    <p:sldId id="271" r:id="rId17"/>
    <p:sldId id="274" r:id="rId18"/>
    <p:sldId id="275" r:id="rId19"/>
    <p:sldId id="273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2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C7503-179D-4236-9042-98D7791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767102-1FB3-4370-AA47-709F354BF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C90F4-6684-45B2-B783-454128A0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DF4E10-6283-4B59-8A72-361D35BF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2E3470-04B4-4BF3-AE0A-9EDAFF57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33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234AA-2FCD-4D13-8A03-A1AA9119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D12648-78E0-4B4B-98FB-5E30C10A4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35367F-9EAF-4538-9C0D-73C32B83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E1DC8-9D59-44D1-A9A2-0E57144F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5E030-D399-4A75-AA14-32B66DEE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7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C99E01-D34C-44A1-905A-9CF76DFAB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2516AC-B7D4-4E9F-9722-A687AA560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3742C6-66C8-4B4F-A297-BEA42395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7FEA4-1789-403B-9821-42A7C079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A0838B-E0A9-460A-A920-15B12CAD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92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2D501-1BC9-499D-ADCE-928CB562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583A13-1953-4FB1-A742-0E47ADC7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6A8E9C-56D2-4085-8B73-30349340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76AF4-86FC-4FF2-B23F-AAADEE08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46B928-7A7F-4B1A-A4DA-B5E4E84F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17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19325-0181-415D-8BEE-99B5DFCC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D80CD1-1487-4D7D-A98D-7E7B0102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4D9A52-E453-4B0D-950A-DDE20C6A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721C64-DFBA-4E8E-8852-C40DB2AA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E7A79E-CEC0-48C8-82F0-F9E8335A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8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3CE4-9D04-4BAE-8FFB-9A6ADFB4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804C9-CD4F-4867-BBD7-3D954D5F2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A3C2D8-C697-4163-9890-DEC15972F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290903-8F20-45C3-AFF5-DF0868B3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1CFA03-A217-440C-B371-AB12B445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47A61E-4A45-45CF-9652-80C483B6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23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C1E1A-B029-4E9E-B6E3-6AD2221F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A00E14-F403-4703-83B7-20E3292CA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09E8E5-1ADB-4F64-A49C-CA676D4E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B39E5B-E510-4094-890E-E818A0C98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85B617-CE63-4750-93BB-05D9F3ABB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A215CA-C776-46BC-8A3C-ADEB1321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1779820-0752-498F-8640-09B63D65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A7BAC2-3228-4CD7-B380-A2E6DE95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7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BAE84-A681-4DD0-9A04-E8FE7FA0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8F4E13-BD00-4D08-8139-B27CB2A6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CC559B-F2C7-4DF5-BC8E-28FBB4CE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B94876-A243-47CB-81E1-BF126C98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00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0DE8CF-7111-477A-9DCA-9A07F0D3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98F3642-9CDF-4A73-9513-118F3CF7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0B920D-373C-4473-BC1A-34211413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98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739B9-B50D-4F86-9BF5-B97180571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076176-FE05-4EE3-9CFA-86049C9D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9DF21F-5370-4BA4-A530-56196150D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B10414-1A5E-4FAD-828E-8A1D3535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30C238-5B44-4B27-8594-D64B33B4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1C5CC9-A402-4695-9675-55734B81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69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A6815-911C-4E56-9BDD-838C2CC0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7DFAAD-FD6F-4A2E-B5C2-2E2F2D3D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B3E490-467E-44F4-B6FB-F74D3980E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EB2428-826C-473A-805C-F004249A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1C1051-A997-4103-9069-109C11DB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776508-C7D8-474D-845A-A8F9B225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89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44C31DC-C455-4C65-82A1-8630A458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2C09-A1FF-4953-B883-2A1618193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D7A4DD-5A0B-49B3-AD88-A61BE4C0D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56865-80C4-473C-9010-6EA052E66D1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65D23-0872-44F4-8271-F6FB27ED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2B5CFC-45A0-47B1-9008-6589474C3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8858-C076-4B45-879A-B983AADE93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23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x3dna.org/general-discussions/standards-on-defining-nucleic-acid-structural-parameters/?PHPSESSID=7kg4v8t5q57fim5q0adbfjmrj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mp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mrb.pdbj.org/referenc/nomenclatur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on">
            <a:hlinkClick r:id="" action="ppaction://media"/>
            <a:extLst>
              <a:ext uri="{FF2B5EF4-FFF2-40B4-BE49-F238E27FC236}">
                <a16:creationId xmlns:a16="http://schemas.microsoft.com/office/drawing/2014/main" id="{B8494E4B-D757-4221-84EB-7CF886D18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4" name="son">
            <a:hlinkClick r:id="" action="ppaction://media"/>
            <a:extLst>
              <a:ext uri="{FF2B5EF4-FFF2-40B4-BE49-F238E27FC236}">
                <a16:creationId xmlns:a16="http://schemas.microsoft.com/office/drawing/2014/main" id="{7C4E5F7B-FF0E-44CF-8F90-04E62E2C1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18026A-107B-4B0E-85F5-BD1B734373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1000">
                <a:schemeClr val="tx1"/>
              </a:gs>
              <a:gs pos="88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BE7796-67B1-43CD-9AA1-C6AFD29F1A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3DA6BE-DA1A-470A-BA08-F0D49EFC96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408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9AB03E-D95B-4170-8BA9-91F571E751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250" y="-46834"/>
            <a:ext cx="12192000" cy="6840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0009BFA-E3BB-4487-A0D6-A9DE531F74D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250" y="-38283"/>
            <a:ext cx="12192000" cy="68408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6D06FF8-0F52-4372-86FB-AAD50219583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250" y="-29732"/>
            <a:ext cx="12192000" cy="6840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49C2F40-91C0-4371-90D3-333AA5F9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" y="0"/>
            <a:ext cx="12192000" cy="68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6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451B0D-61EB-4149-BC9B-3F9824A3A06E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Structure secondaire canonique de l’ADN : Double brins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A78B8E-2B63-48ED-80DC-52E3304DD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69" y="3910355"/>
            <a:ext cx="1826601" cy="27084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849AB8-4575-4DBC-9AAA-A8467F52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" y="1156473"/>
            <a:ext cx="3393126" cy="25909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08CEBF0-ED34-4EB4-9E21-5D8792D64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33" y="4070116"/>
            <a:ext cx="1634247" cy="25486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5B8F312-1959-4771-AC12-916C293D5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1" b="13252"/>
          <a:stretch/>
        </p:blipFill>
        <p:spPr>
          <a:xfrm>
            <a:off x="3724424" y="1265643"/>
            <a:ext cx="8467576" cy="221133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591218C-F272-4E33-AACE-72B7F3557980}"/>
              </a:ext>
            </a:extLst>
          </p:cNvPr>
          <p:cNvSpPr txBox="1"/>
          <p:nvPr/>
        </p:nvSpPr>
        <p:spPr>
          <a:xfrm>
            <a:off x="4414961" y="707964"/>
            <a:ext cx="286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u="none" strike="noStrike" baseline="0" dirty="0">
                <a:latin typeface="FrutigerLTStd-Bold"/>
              </a:rPr>
              <a:t>Antiparallélisme des brins</a:t>
            </a:r>
            <a:endParaRPr lang="fr-FR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F88E31F-13B5-4D67-9F6B-33B802E149CD}"/>
              </a:ext>
            </a:extLst>
          </p:cNvPr>
          <p:cNvCxnSpPr/>
          <p:nvPr/>
        </p:nvCxnSpPr>
        <p:spPr>
          <a:xfrm flipH="1">
            <a:off x="1439186" y="3530747"/>
            <a:ext cx="111318" cy="539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B8EEEAC-F888-4624-A39D-37BB7D242FE7}"/>
              </a:ext>
            </a:extLst>
          </p:cNvPr>
          <p:cNvCxnSpPr>
            <a:cxnSpLocks/>
          </p:cNvCxnSpPr>
          <p:nvPr/>
        </p:nvCxnSpPr>
        <p:spPr>
          <a:xfrm>
            <a:off x="2135693" y="3530746"/>
            <a:ext cx="0" cy="53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F5FBD6C-2FBB-47FB-8CF1-E08E2BDCF4C2}"/>
              </a:ext>
            </a:extLst>
          </p:cNvPr>
          <p:cNvSpPr txBox="1"/>
          <p:nvPr/>
        </p:nvSpPr>
        <p:spPr>
          <a:xfrm>
            <a:off x="1238190" y="723549"/>
            <a:ext cx="179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u="none" strike="noStrike" baseline="0" dirty="0">
                <a:latin typeface="FrutigerLTStd-Bold"/>
              </a:rPr>
              <a:t>Deux brins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F458C81-4B0F-415E-B720-FB9C28A9451D}"/>
              </a:ext>
            </a:extLst>
          </p:cNvPr>
          <p:cNvSpPr txBox="1"/>
          <p:nvPr/>
        </p:nvSpPr>
        <p:spPr>
          <a:xfrm>
            <a:off x="6384575" y="5159773"/>
            <a:ext cx="2562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u="none" strike="noStrike" baseline="0" dirty="0">
                <a:latin typeface="FrutigerLTStd-Bold"/>
              </a:rPr>
              <a:t>Structure en double brin</a:t>
            </a:r>
            <a:endParaRPr lang="fr-FR" dirty="0"/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6A2110E7-C10F-4572-A509-BF07FE9A9415}"/>
              </a:ext>
            </a:extLst>
          </p:cNvPr>
          <p:cNvSpPr/>
          <p:nvPr/>
        </p:nvSpPr>
        <p:spPr>
          <a:xfrm rot="5400000">
            <a:off x="7746677" y="-1956817"/>
            <a:ext cx="157214" cy="6444923"/>
          </a:xfrm>
          <a:prstGeom prst="downArrow">
            <a:avLst>
              <a:gd name="adj1" fmla="val 21684"/>
              <a:gd name="adj2" fmla="val 50000"/>
            </a:avLst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7030A0">
                  <a:alpha val="40000"/>
                </a:srgb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C5B9417-96F0-46C6-A42E-07EC7867DC95}"/>
              </a:ext>
            </a:extLst>
          </p:cNvPr>
          <p:cNvSpPr txBox="1"/>
          <p:nvPr/>
        </p:nvSpPr>
        <p:spPr>
          <a:xfrm>
            <a:off x="11073313" y="1077296"/>
            <a:ext cx="1010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B050"/>
                </a:solidFill>
              </a:rPr>
              <a:t>5’-Phosphate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E7C92B3-683B-484E-9877-8DEF038A3C1F}"/>
              </a:ext>
            </a:extLst>
          </p:cNvPr>
          <p:cNvSpPr txBox="1"/>
          <p:nvPr/>
        </p:nvSpPr>
        <p:spPr>
          <a:xfrm>
            <a:off x="4000219" y="1127144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7030A0"/>
                </a:solidFill>
              </a:rPr>
              <a:t>3’-OH</a:t>
            </a:r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A2B734F9-8665-4EA4-8BB2-D187C0E98C46}"/>
              </a:ext>
            </a:extLst>
          </p:cNvPr>
          <p:cNvSpPr/>
          <p:nvPr/>
        </p:nvSpPr>
        <p:spPr>
          <a:xfrm rot="16200000">
            <a:off x="8160309" y="333126"/>
            <a:ext cx="157214" cy="6444923"/>
          </a:xfrm>
          <a:prstGeom prst="downArrow">
            <a:avLst>
              <a:gd name="adj1" fmla="val 21684"/>
              <a:gd name="adj2" fmla="val 50000"/>
            </a:avLst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7030A0">
                  <a:alpha val="40000"/>
                </a:srgb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295EBC4-AAAC-4FEF-8E5B-4F6D47F3A5C7}"/>
              </a:ext>
            </a:extLst>
          </p:cNvPr>
          <p:cNvSpPr txBox="1"/>
          <p:nvPr/>
        </p:nvSpPr>
        <p:spPr>
          <a:xfrm>
            <a:off x="3957988" y="3460114"/>
            <a:ext cx="1010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B050"/>
                </a:solidFill>
              </a:rPr>
              <a:t>5’-Phosphate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92E971A-C6A1-4481-A0E2-F5244A92840F}"/>
              </a:ext>
            </a:extLst>
          </p:cNvPr>
          <p:cNvSpPr txBox="1"/>
          <p:nvPr/>
        </p:nvSpPr>
        <p:spPr>
          <a:xfrm>
            <a:off x="11508518" y="341708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7030A0"/>
                </a:solidFill>
              </a:rPr>
              <a:t>3’-OH</a:t>
            </a:r>
          </a:p>
        </p:txBody>
      </p:sp>
    </p:spTree>
    <p:extLst>
      <p:ext uri="{BB962C8B-B14F-4D97-AF65-F5344CB8AC3E}">
        <p14:creationId xmlns:p14="http://schemas.microsoft.com/office/powerpoint/2010/main" val="19425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451B0D-61EB-4149-BC9B-3F9824A3A06E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Structure secondaire non-canonique de l’ADN : </a:t>
            </a:r>
            <a:r>
              <a:rPr lang="fr-FR" sz="2800" b="1" i="1" dirty="0" err="1"/>
              <a:t>Hairpin</a:t>
            </a:r>
            <a:endParaRPr lang="fr-FR" sz="2800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18860B-DF28-4C61-8C03-52435966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05" y="3341606"/>
            <a:ext cx="3101167" cy="2842429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33605EA9-B288-4E85-BEC0-F3AB1F724346}"/>
              </a:ext>
            </a:extLst>
          </p:cNvPr>
          <p:cNvSpPr/>
          <p:nvPr/>
        </p:nvSpPr>
        <p:spPr>
          <a:xfrm>
            <a:off x="2221173" y="2909285"/>
            <a:ext cx="1698930" cy="1698930"/>
          </a:xfrm>
          <a:prstGeom prst="arc">
            <a:avLst>
              <a:gd name="adj1" fmla="val 7364008"/>
              <a:gd name="adj2" fmla="val 3596127"/>
            </a:avLst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72EF677-9E68-444D-ADB5-F6B6A02C465C}"/>
              </a:ext>
            </a:extLst>
          </p:cNvPr>
          <p:cNvCxnSpPr>
            <a:stCxn id="2" idx="0"/>
          </p:cNvCxnSpPr>
          <p:nvPr/>
        </p:nvCxnSpPr>
        <p:spPr>
          <a:xfrm flipH="1">
            <a:off x="2602836" y="4473316"/>
            <a:ext cx="8469" cy="16721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4CAEFC5-44F9-4B10-9BE9-912C2233C08B}"/>
              </a:ext>
            </a:extLst>
          </p:cNvPr>
          <p:cNvCxnSpPr/>
          <p:nvPr/>
        </p:nvCxnSpPr>
        <p:spPr>
          <a:xfrm flipH="1">
            <a:off x="3502658" y="4473316"/>
            <a:ext cx="8469" cy="16721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06F1FA6-A938-46B3-9988-CE962C49CED3}"/>
              </a:ext>
            </a:extLst>
          </p:cNvPr>
          <p:cNvCxnSpPr>
            <a:cxnSpLocks/>
          </p:cNvCxnSpPr>
          <p:nvPr/>
        </p:nvCxnSpPr>
        <p:spPr>
          <a:xfrm flipH="1">
            <a:off x="821742" y="6145466"/>
            <a:ext cx="182084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BB86793-4CE6-4835-8254-0599858EC868}"/>
              </a:ext>
            </a:extLst>
          </p:cNvPr>
          <p:cNvCxnSpPr>
            <a:cxnSpLocks/>
          </p:cNvCxnSpPr>
          <p:nvPr/>
        </p:nvCxnSpPr>
        <p:spPr>
          <a:xfrm flipH="1">
            <a:off x="3462903" y="6145466"/>
            <a:ext cx="182084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79D93D2-E1E6-47B2-9214-C5B21CEE2D35}"/>
              </a:ext>
            </a:extLst>
          </p:cNvPr>
          <p:cNvCxnSpPr/>
          <p:nvPr/>
        </p:nvCxnSpPr>
        <p:spPr>
          <a:xfrm>
            <a:off x="2642591" y="4722182"/>
            <a:ext cx="820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B58B05D-20D4-4665-9283-C704116D01B9}"/>
              </a:ext>
            </a:extLst>
          </p:cNvPr>
          <p:cNvCxnSpPr/>
          <p:nvPr/>
        </p:nvCxnSpPr>
        <p:spPr>
          <a:xfrm>
            <a:off x="2642591" y="5017705"/>
            <a:ext cx="820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0122FD4-94F1-4F52-93AE-CDBEF3BAFC2B}"/>
              </a:ext>
            </a:extLst>
          </p:cNvPr>
          <p:cNvCxnSpPr/>
          <p:nvPr/>
        </p:nvCxnSpPr>
        <p:spPr>
          <a:xfrm>
            <a:off x="2652531" y="5309391"/>
            <a:ext cx="820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5E73484-0B80-4D73-86ED-09F3613BBEAF}"/>
              </a:ext>
            </a:extLst>
          </p:cNvPr>
          <p:cNvCxnSpPr/>
          <p:nvPr/>
        </p:nvCxnSpPr>
        <p:spPr>
          <a:xfrm>
            <a:off x="2642591" y="5582248"/>
            <a:ext cx="820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398D1BA-3848-44B0-A19B-A09184ACF4B9}"/>
              </a:ext>
            </a:extLst>
          </p:cNvPr>
          <p:cNvCxnSpPr/>
          <p:nvPr/>
        </p:nvCxnSpPr>
        <p:spPr>
          <a:xfrm>
            <a:off x="2642591" y="5868495"/>
            <a:ext cx="8203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CF415F4-C488-47C2-BD16-12D7CA712F01}"/>
              </a:ext>
            </a:extLst>
          </p:cNvPr>
          <p:cNvSpPr txBox="1"/>
          <p:nvPr/>
        </p:nvSpPr>
        <p:spPr>
          <a:xfrm>
            <a:off x="7191715" y="4206852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5’-Phosphate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5B1A7CA-2AF6-406F-A756-AB850749CB7D}"/>
              </a:ext>
            </a:extLst>
          </p:cNvPr>
          <p:cNvSpPr txBox="1"/>
          <p:nvPr/>
        </p:nvSpPr>
        <p:spPr>
          <a:xfrm>
            <a:off x="7353427" y="581158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3’-OH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EBF6643-6CD3-4DD8-B8CD-696E2987939B}"/>
              </a:ext>
            </a:extLst>
          </p:cNvPr>
          <p:cNvSpPr txBox="1"/>
          <p:nvPr/>
        </p:nvSpPr>
        <p:spPr>
          <a:xfrm>
            <a:off x="276035" y="5679192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5’-Phosphate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CE40B3-7382-4887-9EDA-576380344924}"/>
              </a:ext>
            </a:extLst>
          </p:cNvPr>
          <p:cNvSpPr txBox="1"/>
          <p:nvPr/>
        </p:nvSpPr>
        <p:spPr>
          <a:xfrm>
            <a:off x="4733474" y="576473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3’-OH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C325411-ABA4-46F1-B623-E49223492FA8}"/>
              </a:ext>
            </a:extLst>
          </p:cNvPr>
          <p:cNvCxnSpPr/>
          <p:nvPr/>
        </p:nvCxnSpPr>
        <p:spPr>
          <a:xfrm flipV="1">
            <a:off x="2380199" y="4722182"/>
            <a:ext cx="0" cy="1141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3F6BBB5-D2AC-4EEE-A4F9-DBF2DEBACA41}"/>
              </a:ext>
            </a:extLst>
          </p:cNvPr>
          <p:cNvCxnSpPr>
            <a:cxnSpLocks/>
          </p:cNvCxnSpPr>
          <p:nvPr/>
        </p:nvCxnSpPr>
        <p:spPr>
          <a:xfrm>
            <a:off x="3708067" y="4713669"/>
            <a:ext cx="0" cy="1158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ED3DA95-D986-4D64-91CE-4292CF306EBF}"/>
              </a:ext>
            </a:extLst>
          </p:cNvPr>
          <p:cNvSpPr/>
          <p:nvPr/>
        </p:nvSpPr>
        <p:spPr>
          <a:xfrm>
            <a:off x="2038293" y="2795317"/>
            <a:ext cx="2099146" cy="1780853"/>
          </a:xfrm>
          <a:prstGeom prst="round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80B74D6-CB3D-4E64-841B-BC3CF55F1BA5}"/>
              </a:ext>
            </a:extLst>
          </p:cNvPr>
          <p:cNvSpPr/>
          <p:nvPr/>
        </p:nvSpPr>
        <p:spPr>
          <a:xfrm rot="1561603">
            <a:off x="9450245" y="2795317"/>
            <a:ext cx="2099146" cy="1780853"/>
          </a:xfrm>
          <a:prstGeom prst="round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239F7E1-272A-4C65-A601-9C89074159DA}"/>
              </a:ext>
            </a:extLst>
          </p:cNvPr>
          <p:cNvSpPr/>
          <p:nvPr/>
        </p:nvSpPr>
        <p:spPr>
          <a:xfrm>
            <a:off x="2038293" y="4568522"/>
            <a:ext cx="2099146" cy="1780853"/>
          </a:xfrm>
          <a:prstGeom prst="round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EEDF18-2048-4C46-B7CC-DC9B5AE5E489}"/>
              </a:ext>
            </a:extLst>
          </p:cNvPr>
          <p:cNvSpPr/>
          <p:nvPr/>
        </p:nvSpPr>
        <p:spPr>
          <a:xfrm rot="1561603">
            <a:off x="8676026" y="4402593"/>
            <a:ext cx="2099146" cy="1780853"/>
          </a:xfrm>
          <a:prstGeom prst="round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40DB5E0-4E95-4752-B18B-769E83578FCC}"/>
              </a:ext>
            </a:extLst>
          </p:cNvPr>
          <p:cNvCxnSpPr>
            <a:endCxn id="3" idx="0"/>
          </p:cNvCxnSpPr>
          <p:nvPr/>
        </p:nvCxnSpPr>
        <p:spPr>
          <a:xfrm>
            <a:off x="4137439" y="3341606"/>
            <a:ext cx="531685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9265CBA-325D-4FA9-A834-B09937A31D39}"/>
              </a:ext>
            </a:extLst>
          </p:cNvPr>
          <p:cNvCxnSpPr>
            <a:cxnSpLocks/>
          </p:cNvCxnSpPr>
          <p:nvPr/>
        </p:nvCxnSpPr>
        <p:spPr>
          <a:xfrm flipV="1">
            <a:off x="4196116" y="5545198"/>
            <a:ext cx="4586615" cy="370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179372F-EE42-4F70-AF51-8E5996A92D30}"/>
              </a:ext>
            </a:extLst>
          </p:cNvPr>
          <p:cNvSpPr txBox="1"/>
          <p:nvPr/>
        </p:nvSpPr>
        <p:spPr>
          <a:xfrm>
            <a:off x="5899147" y="295413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Boucle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8827EBE-C3AF-4986-9066-28E9D2F18A0D}"/>
              </a:ext>
            </a:extLst>
          </p:cNvPr>
          <p:cNvSpPr txBox="1"/>
          <p:nvPr/>
        </p:nvSpPr>
        <p:spPr>
          <a:xfrm>
            <a:off x="5659829" y="5212916"/>
            <a:ext cx="16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appariée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8788BF8-D3F2-46A7-B4FA-EC4E4C8658E1}"/>
              </a:ext>
            </a:extLst>
          </p:cNvPr>
          <p:cNvSpPr txBox="1"/>
          <p:nvPr/>
        </p:nvSpPr>
        <p:spPr>
          <a:xfrm>
            <a:off x="746773" y="989504"/>
            <a:ext cx="9426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Brin unique d’ADN ou d’ARN qui se replie sur lui-même est forme une boucle en épingle à cheveux.</a:t>
            </a:r>
          </a:p>
          <a:p>
            <a:endParaRPr lang="fr-FR" dirty="0"/>
          </a:p>
          <a:p>
            <a:r>
              <a:rPr lang="fr-FR" dirty="0"/>
              <a:t>La formation est possible grâce à l’appariement de bases complémentaires.</a:t>
            </a:r>
          </a:p>
        </p:txBody>
      </p:sp>
    </p:spTree>
    <p:extLst>
      <p:ext uri="{BB962C8B-B14F-4D97-AF65-F5344CB8AC3E}">
        <p14:creationId xmlns:p14="http://schemas.microsoft.com/office/powerpoint/2010/main" val="4705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451B0D-61EB-4149-BC9B-3F9824A3A06E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Structure secondaire non-canonique de l’ADN : G-quadruplex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6A537-1915-479C-9031-C929445D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386" y="2537492"/>
            <a:ext cx="4006000" cy="2269177"/>
          </a:xfrm>
          <a:prstGeom prst="rect">
            <a:avLst/>
          </a:prstGeom>
        </p:spPr>
      </p:pic>
      <p:pic>
        <p:nvPicPr>
          <p:cNvPr id="9" name="Picture 4" descr="Figure 1">
            <a:extLst>
              <a:ext uri="{FF2B5EF4-FFF2-40B4-BE49-F238E27FC236}">
                <a16:creationId xmlns:a16="http://schemas.microsoft.com/office/drawing/2014/main" id="{E27630E7-29C1-4561-ADDD-639F89BE9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4" t="5208" r="37388" b="53074"/>
          <a:stretch/>
        </p:blipFill>
        <p:spPr bwMode="auto">
          <a:xfrm>
            <a:off x="604580" y="1362720"/>
            <a:ext cx="3073578" cy="295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1">
            <a:extLst>
              <a:ext uri="{FF2B5EF4-FFF2-40B4-BE49-F238E27FC236}">
                <a16:creationId xmlns:a16="http://schemas.microsoft.com/office/drawing/2014/main" id="{49D0D626-050F-4FAC-81BF-BD7EECD29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1" r="52415" b="3568"/>
          <a:stretch/>
        </p:blipFill>
        <p:spPr bwMode="auto">
          <a:xfrm>
            <a:off x="4816900" y="1362720"/>
            <a:ext cx="3519486" cy="18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640D896-CEB3-4725-BB55-9C3C9C7C7A58}"/>
              </a:ext>
            </a:extLst>
          </p:cNvPr>
          <p:cNvSpPr txBox="1"/>
          <p:nvPr/>
        </p:nvSpPr>
        <p:spPr>
          <a:xfrm>
            <a:off x="4745193" y="5982426"/>
            <a:ext cx="404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Intra</a:t>
            </a:r>
            <a:r>
              <a:rPr lang="fr-FR" dirty="0"/>
              <a:t>moléculaire</a:t>
            </a:r>
          </a:p>
          <a:p>
            <a:r>
              <a:rPr lang="fr-FR" i="1" dirty="0"/>
              <a:t>Formé d’un seul brin replier sur </a:t>
            </a:r>
            <a:r>
              <a:rPr lang="fr-FR" i="1"/>
              <a:t>lui même.</a:t>
            </a:r>
            <a:endParaRPr lang="fr-FR" i="1" dirty="0"/>
          </a:p>
        </p:txBody>
      </p:sp>
      <p:pic>
        <p:nvPicPr>
          <p:cNvPr id="10" name="Picture 4" descr="Figure 1">
            <a:extLst>
              <a:ext uri="{FF2B5EF4-FFF2-40B4-BE49-F238E27FC236}">
                <a16:creationId xmlns:a16="http://schemas.microsoft.com/office/drawing/2014/main" id="{7BA4A12B-66BD-471A-9AEE-6F0FCAB53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9" t="59171" r="1546" b="3568"/>
          <a:stretch/>
        </p:blipFill>
        <p:spPr bwMode="auto">
          <a:xfrm>
            <a:off x="4816900" y="4180174"/>
            <a:ext cx="3443286" cy="18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D2CC6EF-2046-4DF7-9882-5F07890D0E4A}"/>
              </a:ext>
            </a:extLst>
          </p:cNvPr>
          <p:cNvSpPr txBox="1"/>
          <p:nvPr/>
        </p:nvSpPr>
        <p:spPr>
          <a:xfrm>
            <a:off x="4745193" y="3162904"/>
            <a:ext cx="3662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Inter</a:t>
            </a:r>
            <a:r>
              <a:rPr lang="fr-FR" dirty="0"/>
              <a:t>moléculaire</a:t>
            </a:r>
          </a:p>
          <a:p>
            <a:r>
              <a:rPr lang="fr-FR" i="1" dirty="0"/>
              <a:t>Formé de plusieurs brins différents</a:t>
            </a:r>
            <a:r>
              <a:rPr lang="fr-FR" dirty="0"/>
              <a:t>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5BBF4D-0B45-453D-88FE-1A58C4B9331E}"/>
              </a:ext>
            </a:extLst>
          </p:cNvPr>
          <p:cNvSpPr txBox="1"/>
          <p:nvPr/>
        </p:nvSpPr>
        <p:spPr>
          <a:xfrm>
            <a:off x="9207610" y="4985470"/>
            <a:ext cx="291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</a:t>
            </a:r>
          </a:p>
          <a:p>
            <a:r>
              <a:rPr lang="fr-FR" dirty="0"/>
              <a:t>intramoléculaire parallèle de 3 quartets.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DA2B50-02E5-481D-A8B0-294307D04626}"/>
              </a:ext>
            </a:extLst>
          </p:cNvPr>
          <p:cNvSpPr txBox="1"/>
          <p:nvPr/>
        </p:nvSpPr>
        <p:spPr>
          <a:xfrm>
            <a:off x="192462" y="4641991"/>
            <a:ext cx="4079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guanines interagissant entre elles par des interaction </a:t>
            </a:r>
            <a:r>
              <a:rPr lang="fr-FR" dirty="0" err="1"/>
              <a:t>Hoogsteen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Stabilisées par un atome métallique chargé +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DD01906-E233-4F87-8941-F137994AF3F5}"/>
              </a:ext>
            </a:extLst>
          </p:cNvPr>
          <p:cNvCxnSpPr>
            <a:cxnSpLocks/>
          </p:cNvCxnSpPr>
          <p:nvPr/>
        </p:nvCxnSpPr>
        <p:spPr>
          <a:xfrm>
            <a:off x="4267201" y="651794"/>
            <a:ext cx="0" cy="620620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1E3F03A-34BC-49CF-9C5C-C565E249281A}"/>
              </a:ext>
            </a:extLst>
          </p:cNvPr>
          <p:cNvSpPr txBox="1"/>
          <p:nvPr/>
        </p:nvSpPr>
        <p:spPr>
          <a:xfrm>
            <a:off x="1478941" y="795131"/>
            <a:ext cx="943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Quartet                                                                        G-quadruplex = empilement de plusieurs quartets</a:t>
            </a:r>
          </a:p>
        </p:txBody>
      </p:sp>
    </p:spTree>
    <p:extLst>
      <p:ext uri="{BB962C8B-B14F-4D97-AF65-F5344CB8AC3E}">
        <p14:creationId xmlns:p14="http://schemas.microsoft.com/office/powerpoint/2010/main" val="31819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451B0D-61EB-4149-BC9B-3F9824A3A06E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nucléotides sont de molécules capable de rotations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089916D-621D-4BB3-B3E2-97277EF5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41" y="2015609"/>
            <a:ext cx="4072401" cy="23557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7B9B375-18F3-4E41-8D03-45967DB7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91" y="1539365"/>
            <a:ext cx="6969967" cy="33082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674285-6AB1-4188-876E-2EADB4EB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11" y="6240569"/>
            <a:ext cx="2531689" cy="61743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682320F-7548-4C48-B4B2-75938CBF9030}"/>
              </a:ext>
            </a:extLst>
          </p:cNvPr>
          <p:cNvSpPr txBox="1"/>
          <p:nvPr/>
        </p:nvSpPr>
        <p:spPr>
          <a:xfrm>
            <a:off x="5057191" y="786576"/>
            <a:ext cx="678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: </a:t>
            </a:r>
            <a:r>
              <a:rPr lang="fr-FR" dirty="0"/>
              <a:t>l’introduction d’une nucléotide </a:t>
            </a:r>
            <a:r>
              <a:rPr lang="fr-FR" i="1" dirty="0" err="1"/>
              <a:t>syn</a:t>
            </a:r>
            <a:r>
              <a:rPr lang="fr-FR" dirty="0"/>
              <a:t> change le sens de</a:t>
            </a:r>
          </a:p>
          <a:p>
            <a:r>
              <a:rPr lang="fr-FR" dirty="0"/>
              <a:t>                  rotation d’une tétrade de guanines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9FBBED-1CC8-4FDD-BD63-7E8CBE143C4C}"/>
              </a:ext>
            </a:extLst>
          </p:cNvPr>
          <p:cNvSpPr txBox="1"/>
          <p:nvPr/>
        </p:nvSpPr>
        <p:spPr>
          <a:xfrm>
            <a:off x="306841" y="4711380"/>
            <a:ext cx="4662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base à </a:t>
            </a:r>
            <a:r>
              <a:rPr lang="fr-FR" b="1" dirty="0">
                <a:solidFill>
                  <a:srgbClr val="00B0F0"/>
                </a:solidFill>
              </a:rPr>
              <a:t>deux formes de rotation </a:t>
            </a:r>
            <a:r>
              <a:rPr lang="fr-FR" dirty="0"/>
              <a:t>par rapport au sucre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B050"/>
                </a:solidFill>
              </a:rPr>
              <a:t>Anti</a:t>
            </a:r>
            <a:r>
              <a:rPr lang="fr-FR" b="1" dirty="0"/>
              <a:t> </a:t>
            </a:r>
            <a:r>
              <a:rPr lang="fr-FR" dirty="0"/>
              <a:t>: Base orienté </a:t>
            </a:r>
            <a:r>
              <a:rPr lang="fr-FR" b="1" dirty="0">
                <a:solidFill>
                  <a:srgbClr val="00B050"/>
                </a:solidFill>
              </a:rPr>
              <a:t>vers l’extérieur </a:t>
            </a:r>
            <a:r>
              <a:rPr lang="fr-FR" dirty="0"/>
              <a:t>du sucre.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FF0000"/>
                </a:solidFill>
              </a:rPr>
              <a:t>Syn</a:t>
            </a:r>
            <a:r>
              <a:rPr lang="fr-FR" dirty="0"/>
              <a:t>  : Base orienté </a:t>
            </a:r>
            <a:r>
              <a:rPr lang="fr-FR" b="1" dirty="0">
                <a:solidFill>
                  <a:srgbClr val="FF0000"/>
                </a:solidFill>
              </a:rPr>
              <a:t>vers le sucre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F30750-20E4-4C6F-A7BF-1282A3712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5082" y="889330"/>
            <a:ext cx="935817" cy="11004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D9D24B-8A18-4DF0-A89D-F0F174C621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4" t="11826" r="4184" b="17681"/>
          <a:stretch/>
        </p:blipFill>
        <p:spPr>
          <a:xfrm flipH="1">
            <a:off x="2828070" y="1049571"/>
            <a:ext cx="1246358" cy="9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1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F072D3-38DE-45F4-9ACC-137D4FF5E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8" b="39159"/>
          <a:stretch/>
        </p:blipFill>
        <p:spPr bwMode="auto">
          <a:xfrm>
            <a:off x="7242351" y="1058530"/>
            <a:ext cx="2581020" cy="35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41896-A447-4482-9174-3E5B1B7053A3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Paramètres des structures des paires de bases</a:t>
            </a:r>
            <a:endParaRPr lang="fr-FR" sz="2800" b="1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8867FD-83D2-4D54-86D2-0FC8844ECA9E}"/>
              </a:ext>
            </a:extLst>
          </p:cNvPr>
          <p:cNvSpPr txBox="1"/>
          <p:nvPr/>
        </p:nvSpPr>
        <p:spPr>
          <a:xfrm>
            <a:off x="8446732" y="6456709"/>
            <a:ext cx="37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>
                <a:hlinkClick r:id="rId3"/>
              </a:rPr>
              <a:t>http://forum.x3dna.org/general-discussions/standards-on-defining-nucleic-acid-structural-parameters/?PHPSESSID=7kg4v8t5q57fim5q0adbfjmrj1</a:t>
            </a:r>
            <a:endParaRPr lang="fr-FR" sz="9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90E4DB8-2519-46F0-B51D-C5D335E32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8" t="64602"/>
          <a:stretch/>
        </p:blipFill>
        <p:spPr bwMode="auto">
          <a:xfrm>
            <a:off x="2831696" y="1058530"/>
            <a:ext cx="2581019" cy="208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045C5A-04A7-40EB-B68B-00F16EA25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11" r="51680" b="5650"/>
          <a:stretch/>
        </p:blipFill>
        <p:spPr bwMode="auto">
          <a:xfrm>
            <a:off x="93383" y="1095456"/>
            <a:ext cx="2384984" cy="1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BF0F372-AADE-47E5-8218-2A1918E1FBC6}"/>
              </a:ext>
            </a:extLst>
          </p:cNvPr>
          <p:cNvSpPr txBox="1"/>
          <p:nvPr/>
        </p:nvSpPr>
        <p:spPr>
          <a:xfrm>
            <a:off x="291851" y="719976"/>
            <a:ext cx="11184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Coordonnées générales            Paramètre d’une paire de base               Paramètre d’une base par rapport à sa base complémentaire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B697E2C-68D5-412F-9892-3D9CFCD45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8" b="39159"/>
          <a:stretch/>
        </p:blipFill>
        <p:spPr bwMode="auto">
          <a:xfrm>
            <a:off x="2831696" y="3193085"/>
            <a:ext cx="2581019" cy="35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8A23DD5-76B2-4AD8-B18F-1007BA031439}"/>
              </a:ext>
            </a:extLst>
          </p:cNvPr>
          <p:cNvCxnSpPr/>
          <p:nvPr/>
        </p:nvCxnSpPr>
        <p:spPr>
          <a:xfrm>
            <a:off x="5833607" y="659958"/>
            <a:ext cx="0" cy="6198042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B1B666-DD6F-4C02-AC0E-11B8CC06E8D5}"/>
              </a:ext>
            </a:extLst>
          </p:cNvPr>
          <p:cNvCxnSpPr/>
          <p:nvPr/>
        </p:nvCxnSpPr>
        <p:spPr>
          <a:xfrm>
            <a:off x="2571750" y="659958"/>
            <a:ext cx="0" cy="6198042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92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41896-A447-4482-9174-3E5B1B7053A3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Quelques paramètres spécifiques aux G-quadruplex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107707-4D48-457A-9CF9-F3AF316D6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"/>
          <a:stretch/>
        </p:blipFill>
        <p:spPr>
          <a:xfrm>
            <a:off x="151758" y="1301453"/>
            <a:ext cx="2315744" cy="31745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95CED7-436E-42B1-A550-38A7F9F78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5"/>
          <a:stretch/>
        </p:blipFill>
        <p:spPr>
          <a:xfrm>
            <a:off x="2854528" y="1301453"/>
            <a:ext cx="2849056" cy="25044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E70FDA7-07C2-47FF-9702-E38C5B9F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236" y="1157651"/>
            <a:ext cx="3185825" cy="26090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083AFE-991F-4C64-B6E8-5C5701F12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9300" y="1725996"/>
            <a:ext cx="2369165" cy="12398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DC0676E-FD09-438C-A4DD-F5FF89F74E3A}"/>
              </a:ext>
            </a:extLst>
          </p:cNvPr>
          <p:cNvSpPr txBox="1"/>
          <p:nvPr/>
        </p:nvSpPr>
        <p:spPr>
          <a:xfrm>
            <a:off x="228340" y="796039"/>
            <a:ext cx="793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Planarité</a:t>
            </a:r>
            <a:r>
              <a:rPr lang="fr-FR" b="1" dirty="0"/>
              <a:t>                              Angles entre les guanines            Angle de torsion (twist)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FBF7B907-8A06-40C6-8FA2-09C821959DDD}"/>
              </a:ext>
            </a:extLst>
          </p:cNvPr>
          <p:cNvSpPr/>
          <p:nvPr/>
        </p:nvSpPr>
        <p:spPr>
          <a:xfrm>
            <a:off x="11697356" y="1996168"/>
            <a:ext cx="285750" cy="4953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49B2DA-70B3-42C0-870E-5D3E5C2A456E}"/>
              </a:ext>
            </a:extLst>
          </p:cNvPr>
          <p:cNvSpPr txBox="1"/>
          <p:nvPr/>
        </p:nvSpPr>
        <p:spPr>
          <a:xfrm>
            <a:off x="6313714" y="4101139"/>
            <a:ext cx="221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Autres types d’angles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4AD225F-1465-4020-A903-37AF2A4D9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/>
          <a:stretch/>
        </p:blipFill>
        <p:spPr>
          <a:xfrm>
            <a:off x="4292591" y="4470471"/>
            <a:ext cx="5810114" cy="215922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3526958-21D9-48A0-98C6-EF74200C19E6}"/>
              </a:ext>
            </a:extLst>
          </p:cNvPr>
          <p:cNvCxnSpPr/>
          <p:nvPr/>
        </p:nvCxnSpPr>
        <p:spPr>
          <a:xfrm>
            <a:off x="2571750" y="651794"/>
            <a:ext cx="0" cy="6198042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4D03E6-B16A-4A94-8A81-828FB6E0FBB4}"/>
              </a:ext>
            </a:extLst>
          </p:cNvPr>
          <p:cNvCxnSpPr>
            <a:cxnSpLocks/>
          </p:cNvCxnSpPr>
          <p:nvPr/>
        </p:nvCxnSpPr>
        <p:spPr>
          <a:xfrm>
            <a:off x="9086714" y="651383"/>
            <a:ext cx="0" cy="330013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4B976D5-B488-46BF-B50A-327DE4786F2D}"/>
              </a:ext>
            </a:extLst>
          </p:cNvPr>
          <p:cNvSpPr txBox="1"/>
          <p:nvPr/>
        </p:nvSpPr>
        <p:spPr>
          <a:xfrm>
            <a:off x="9211879" y="733816"/>
            <a:ext cx="3459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Distance entre les COM des tétrades </a:t>
            </a:r>
            <a:endParaRPr lang="fr-FR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0106176-D3A1-43EC-A48D-C7C382B7EB56}"/>
              </a:ext>
            </a:extLst>
          </p:cNvPr>
          <p:cNvCxnSpPr>
            <a:cxnSpLocks/>
          </p:cNvCxnSpPr>
          <p:nvPr/>
        </p:nvCxnSpPr>
        <p:spPr>
          <a:xfrm>
            <a:off x="5589678" y="651383"/>
            <a:ext cx="0" cy="330013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9ABE3B3-7776-4351-868A-67C559263B80}"/>
              </a:ext>
            </a:extLst>
          </p:cNvPr>
          <p:cNvCxnSpPr>
            <a:cxnSpLocks/>
          </p:cNvCxnSpPr>
          <p:nvPr/>
        </p:nvCxnSpPr>
        <p:spPr>
          <a:xfrm>
            <a:off x="2571750" y="3951514"/>
            <a:ext cx="962025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1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5E35D-42E3-4BF5-A19C-214DFD786C50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Description informatique des nucléotides : Noms de nucléotides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5B4838-FD82-4F5E-915F-49BF5B313295}"/>
              </a:ext>
            </a:extLst>
          </p:cNvPr>
          <p:cNvSpPr txBox="1"/>
          <p:nvPr/>
        </p:nvSpPr>
        <p:spPr>
          <a:xfrm>
            <a:off x="569168" y="858419"/>
            <a:ext cx="2743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</a:t>
            </a:r>
            <a:r>
              <a:rPr lang="fr-FR" b="1" dirty="0">
                <a:solidFill>
                  <a:srgbClr val="0070C0"/>
                </a:solidFill>
              </a:rPr>
              <a:t>D</a:t>
            </a:r>
            <a:r>
              <a:rPr lang="fr-FR" b="1" dirty="0"/>
              <a:t>N</a:t>
            </a:r>
          </a:p>
          <a:p>
            <a:endParaRPr lang="fr-FR" dirty="0"/>
          </a:p>
          <a:p>
            <a:r>
              <a:rPr lang="fr-FR" dirty="0"/>
              <a:t>Nucléotide conventionnels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dénine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hymine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ytosine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uanine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endParaRPr lang="fr-FR" dirty="0"/>
          </a:p>
          <a:p>
            <a:r>
              <a:rPr lang="fr-FR" dirty="0"/>
              <a:t>Nucléotides </a:t>
            </a:r>
            <a:r>
              <a:rPr lang="fr-FR" b="1" dirty="0">
                <a:solidFill>
                  <a:srgbClr val="FF0000"/>
                </a:solidFill>
              </a:rPr>
              <a:t>5</a:t>
            </a:r>
            <a:r>
              <a:rPr lang="fr-FR" dirty="0"/>
              <a:t>’ terminal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dénine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hymine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ytosine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uanine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endParaRPr lang="fr-FR" dirty="0"/>
          </a:p>
          <a:p>
            <a:r>
              <a:rPr lang="fr-FR" dirty="0"/>
              <a:t>Nucléotides </a:t>
            </a:r>
            <a:r>
              <a:rPr lang="fr-FR" b="1" dirty="0">
                <a:solidFill>
                  <a:srgbClr val="00B050"/>
                </a:solidFill>
              </a:rPr>
              <a:t>3</a:t>
            </a:r>
            <a:r>
              <a:rPr lang="fr-FR" dirty="0"/>
              <a:t>’ terminal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dénine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hymine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ytosine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uanine 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363918-F3D4-40BE-BB1C-9D1E4B212F62}"/>
              </a:ext>
            </a:extLst>
          </p:cNvPr>
          <p:cNvSpPr txBox="1"/>
          <p:nvPr/>
        </p:nvSpPr>
        <p:spPr>
          <a:xfrm>
            <a:off x="8951168" y="877079"/>
            <a:ext cx="2743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</a:t>
            </a:r>
            <a:r>
              <a:rPr lang="fr-FR" b="1" dirty="0">
                <a:solidFill>
                  <a:schemeClr val="accent2"/>
                </a:solidFill>
              </a:rPr>
              <a:t>R</a:t>
            </a:r>
            <a:r>
              <a:rPr lang="fr-FR" b="1" dirty="0"/>
              <a:t>N</a:t>
            </a:r>
          </a:p>
          <a:p>
            <a:endParaRPr lang="fr-FR" dirty="0"/>
          </a:p>
          <a:p>
            <a:r>
              <a:rPr lang="fr-FR" dirty="0"/>
              <a:t>Nucléotide conventionnels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dénine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racile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ytosine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uanine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endParaRPr lang="fr-FR" dirty="0"/>
          </a:p>
          <a:p>
            <a:r>
              <a:rPr lang="fr-FR" dirty="0"/>
              <a:t>Nucléotides </a:t>
            </a:r>
            <a:r>
              <a:rPr lang="fr-FR" b="1" dirty="0">
                <a:solidFill>
                  <a:srgbClr val="FF0000"/>
                </a:solidFill>
              </a:rPr>
              <a:t>5</a:t>
            </a:r>
            <a:r>
              <a:rPr lang="fr-FR" dirty="0"/>
              <a:t>’ terminal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dénine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racile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ytosine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uanine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endParaRPr lang="fr-FR" dirty="0"/>
          </a:p>
          <a:p>
            <a:r>
              <a:rPr lang="fr-FR" dirty="0"/>
              <a:t>Nucléotides </a:t>
            </a:r>
            <a:r>
              <a:rPr lang="fr-FR" b="1" dirty="0">
                <a:solidFill>
                  <a:srgbClr val="00B050"/>
                </a:solidFill>
              </a:rPr>
              <a:t>3</a:t>
            </a:r>
            <a:r>
              <a:rPr lang="fr-FR" dirty="0"/>
              <a:t>’ terminal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dénine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racile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ytosine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lvl="1"/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uanine   </a:t>
            </a:r>
            <a:r>
              <a:rPr lang="fr-FR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05941-3F25-4694-8547-356BB0B6B2DC}"/>
              </a:ext>
            </a:extLst>
          </p:cNvPr>
          <p:cNvSpPr/>
          <p:nvPr/>
        </p:nvSpPr>
        <p:spPr>
          <a:xfrm>
            <a:off x="3442997" y="2924919"/>
            <a:ext cx="5377542" cy="1259632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Lorsqu’il n’y a que A, T, G ou C.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Alors c’est généralement de l’ADN.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Mais il faut vérifier la structure du sucre pour être sûr.</a:t>
            </a:r>
          </a:p>
        </p:txBody>
      </p:sp>
    </p:spTree>
    <p:extLst>
      <p:ext uri="{BB962C8B-B14F-4D97-AF65-F5344CB8AC3E}">
        <p14:creationId xmlns:p14="http://schemas.microsoft.com/office/powerpoint/2010/main" val="42622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5E35D-42E3-4BF5-A19C-214DFD786C50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Description informatique des nucléotides : Noms d’atomes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1FD883-0087-41DB-8458-A587D785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53" y="135847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0A14A72-658B-4E1F-8B63-B03BEB7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7" y="1427681"/>
            <a:ext cx="362902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53751AA-5D1F-4C4E-BC06-2CD17E23D80E}"/>
              </a:ext>
            </a:extLst>
          </p:cNvPr>
          <p:cNvSpPr txBox="1"/>
          <p:nvPr/>
        </p:nvSpPr>
        <p:spPr>
          <a:xfrm>
            <a:off x="0" y="6480880"/>
            <a:ext cx="4518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hlinkClick r:id="rId4"/>
              </a:rPr>
              <a:t>http://bmrb.pdbj.org/referenc/nomenclature/</a:t>
            </a:r>
            <a:r>
              <a:rPr lang="fr-FR" sz="1200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1A1CEF-0418-4BF1-9FBE-A69D515FA573}"/>
              </a:ext>
            </a:extLst>
          </p:cNvPr>
          <p:cNvSpPr txBox="1"/>
          <p:nvPr/>
        </p:nvSpPr>
        <p:spPr>
          <a:xfrm>
            <a:off x="895739" y="98914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désoxy</a:t>
            </a:r>
            <a:r>
              <a:rPr lang="fr-FR" dirty="0"/>
              <a:t>)ribose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1BBAA9-C255-4977-B43E-20B5402BFBF6}"/>
              </a:ext>
            </a:extLst>
          </p:cNvPr>
          <p:cNvSpPr txBox="1"/>
          <p:nvPr/>
        </p:nvSpPr>
        <p:spPr>
          <a:xfrm>
            <a:off x="8733453" y="88835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C6FE6-644D-4F71-BDAA-1919312B040A}"/>
              </a:ext>
            </a:extLst>
          </p:cNvPr>
          <p:cNvSpPr/>
          <p:nvPr/>
        </p:nvSpPr>
        <p:spPr>
          <a:xfrm>
            <a:off x="6587412" y="1427681"/>
            <a:ext cx="1390261" cy="52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71177BC-EA6A-41AE-8D48-CCC03869D545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096000" y="1688841"/>
            <a:ext cx="491412" cy="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D6ED95F-FBFB-4BB1-AD5A-97BC2AE6D3E8}"/>
              </a:ext>
            </a:extLst>
          </p:cNvPr>
          <p:cNvSpPr txBox="1"/>
          <p:nvPr/>
        </p:nvSpPr>
        <p:spPr>
          <a:xfrm>
            <a:off x="4774164" y="1423385"/>
            <a:ext cx="16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Cohérence dans les noms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25855C7-D54C-4D14-8447-00FEA88E6726}"/>
              </a:ext>
            </a:extLst>
          </p:cNvPr>
          <p:cNvCxnSpPr/>
          <p:nvPr/>
        </p:nvCxnSpPr>
        <p:spPr>
          <a:xfrm>
            <a:off x="4197313" y="651794"/>
            <a:ext cx="0" cy="619804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5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5E35D-42E3-4BF5-A19C-214DFD786C50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Description informatique des nucléotides : le format PDB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D0A7E1DB-4DB8-470B-B02F-FF58F6D84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5899"/>
              </p:ext>
            </p:extLst>
          </p:nvPr>
        </p:nvGraphicFramePr>
        <p:xfrm>
          <a:off x="420107" y="1807119"/>
          <a:ext cx="11653936" cy="2249750"/>
        </p:xfrm>
        <a:graphic>
          <a:graphicData uri="http://schemas.openxmlformats.org/drawingml/2006/table">
            <a:tbl>
              <a:tblPr/>
              <a:tblGrid>
                <a:gridCol w="1456742">
                  <a:extLst>
                    <a:ext uri="{9D8B030D-6E8A-4147-A177-3AD203B41FA5}">
                      <a16:colId xmlns:a16="http://schemas.microsoft.com/office/drawing/2014/main" val="4028515487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2485584395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4251878797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469580453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114220519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4279645550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359270579"/>
                    </a:ext>
                  </a:extLst>
                </a:gridCol>
                <a:gridCol w="1456742">
                  <a:extLst>
                    <a:ext uri="{9D8B030D-6E8A-4147-A177-3AD203B41FA5}">
                      <a16:colId xmlns:a16="http://schemas.microsoft.com/office/drawing/2014/main" val="4279702592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LINE DEFINITION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ATOM NO.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ATOM NAME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RESIDUE NAME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RESIDUE NO.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X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Y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/>
                        <a:t>Z</a:t>
                      </a:r>
                      <a:endParaRPr lang="fr-F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819774"/>
                  </a:ext>
                </a:extLst>
              </a:tr>
              <a:tr h="415585">
                <a:tc>
                  <a:txBody>
                    <a:bodyPr/>
                    <a:lstStyle/>
                    <a:p>
                      <a:r>
                        <a:rPr lang="fr-FR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ATOM</a:t>
                      </a:r>
                      <a:endParaRPr lang="fr-FR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fr-FR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HO5'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-0.423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-8.150</a:t>
                      </a:r>
                      <a:endParaRPr lang="fr-FR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-2.094</a:t>
                      </a:r>
                      <a:endParaRPr lang="fr-FR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08584"/>
                  </a:ext>
                </a:extLst>
              </a:tr>
              <a:tr h="382555"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ATOM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O5'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0.427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-7.826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-1.788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262472"/>
                  </a:ext>
                </a:extLst>
              </a:tr>
              <a:tr h="298579"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fr-FR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265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63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5E35D-42E3-4BF5-A19C-214DFD786C50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logiciels actuels</a:t>
            </a:r>
          </a:p>
        </p:txBody>
      </p:sp>
      <p:pic>
        <p:nvPicPr>
          <p:cNvPr id="2050" name="Picture 2" descr="x3dna-dssr logo">
            <a:extLst>
              <a:ext uri="{FF2B5EF4-FFF2-40B4-BE49-F238E27FC236}">
                <a16:creationId xmlns:a16="http://schemas.microsoft.com/office/drawing/2014/main" id="{A813EA0E-0750-45C5-B75D-5489557E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378" y="3715102"/>
            <a:ext cx="2792092" cy="9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C378E9-A259-4172-A1EA-5908BB95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73501"/>
            <a:ext cx="3134162" cy="59063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AF434D-418F-40CF-B03B-4A647D5B0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3" y="991772"/>
            <a:ext cx="2792093" cy="22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7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4D4B4-C272-4756-A98D-808CAA2578FD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Qu’est ce que l’ADN ?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1143E8-7CC1-4E85-A552-C7EF682A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844" y="757362"/>
            <a:ext cx="1493737" cy="22148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EE8785-7EA4-4926-A054-9E0F2AE25BD9}"/>
              </a:ext>
            </a:extLst>
          </p:cNvPr>
          <p:cNvSpPr txBox="1"/>
          <p:nvPr/>
        </p:nvSpPr>
        <p:spPr>
          <a:xfrm>
            <a:off x="214684" y="1120676"/>
            <a:ext cx="6932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A.D.N = </a:t>
            </a:r>
            <a:r>
              <a:rPr lang="fr-FR" b="1" dirty="0">
                <a:solidFill>
                  <a:srgbClr val="FF0000"/>
                </a:solidFill>
              </a:rPr>
              <a:t>A</a:t>
            </a:r>
            <a:r>
              <a:rPr lang="fr-FR" dirty="0"/>
              <a:t>cide </a:t>
            </a:r>
            <a:r>
              <a:rPr lang="fr-FR" b="1" dirty="0">
                <a:solidFill>
                  <a:srgbClr val="FF0000"/>
                </a:solidFill>
              </a:rPr>
              <a:t>D</a:t>
            </a:r>
            <a:r>
              <a:rPr lang="fr-FR" dirty="0"/>
              <a:t>ésoxyribo</a:t>
            </a:r>
            <a:r>
              <a:rPr lang="fr-FR" b="1" dirty="0">
                <a:solidFill>
                  <a:srgbClr val="FF0000"/>
                </a:solidFill>
              </a:rPr>
              <a:t>n</a:t>
            </a:r>
            <a:r>
              <a:rPr lang="fr-FR" dirty="0"/>
              <a:t>ucléique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&lt;&lt; Support de l’</a:t>
            </a:r>
            <a:r>
              <a:rPr lang="fr-FR" i="1" dirty="0">
                <a:solidFill>
                  <a:srgbClr val="00B0F0"/>
                </a:solidFill>
              </a:rPr>
              <a:t>information génétique </a:t>
            </a:r>
            <a:r>
              <a:rPr lang="fr-FR" dirty="0"/>
              <a:t>des être vivants et des virus. &gt;&gt;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D891E7-2291-41F2-AF4C-DFAF89C2BFF3}"/>
              </a:ext>
            </a:extLst>
          </p:cNvPr>
          <p:cNvSpPr txBox="1"/>
          <p:nvPr/>
        </p:nvSpPr>
        <p:spPr>
          <a:xfrm>
            <a:off x="214684" y="2826848"/>
            <a:ext cx="11060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Signification:</a:t>
            </a:r>
          </a:p>
          <a:p>
            <a:r>
              <a:rPr lang="fr-FR" dirty="0"/>
              <a:t>     Détermine les </a:t>
            </a:r>
            <a:r>
              <a:rPr lang="fr-FR" dirty="0">
                <a:solidFill>
                  <a:srgbClr val="00B050"/>
                </a:solidFill>
              </a:rPr>
              <a:t>trais distinctifs </a:t>
            </a:r>
            <a:r>
              <a:rPr lang="fr-FR" dirty="0">
                <a:solidFill>
                  <a:srgbClr val="FF0000"/>
                </a:solidFill>
              </a:rPr>
              <a:t>morphologiques</a:t>
            </a:r>
            <a:r>
              <a:rPr lang="fr-FR" dirty="0"/>
              <a:t>, </a:t>
            </a:r>
            <a:r>
              <a:rPr lang="fr-FR" dirty="0">
                <a:solidFill>
                  <a:srgbClr val="92D050"/>
                </a:solidFill>
              </a:rPr>
              <a:t>anatomiques</a:t>
            </a:r>
            <a:r>
              <a:rPr lang="fr-FR" dirty="0"/>
              <a:t> et </a:t>
            </a:r>
            <a:r>
              <a:rPr lang="fr-FR" dirty="0">
                <a:solidFill>
                  <a:schemeClr val="accent2"/>
                </a:solidFill>
              </a:rPr>
              <a:t>physiologiques</a:t>
            </a:r>
            <a:r>
              <a:rPr lang="fr-FR" dirty="0"/>
              <a:t> d’un </a:t>
            </a:r>
            <a:r>
              <a:rPr lang="fr-FR" dirty="0">
                <a:solidFill>
                  <a:srgbClr val="7030A0"/>
                </a:solidFill>
              </a:rPr>
              <a:t>individus</a:t>
            </a:r>
            <a:r>
              <a:rPr lang="fr-FR" dirty="0"/>
              <a:t> ou d’une </a:t>
            </a:r>
            <a:r>
              <a:rPr lang="fr-FR" dirty="0">
                <a:solidFill>
                  <a:srgbClr val="0070C0"/>
                </a:solidFill>
              </a:rPr>
              <a:t>cellule</a:t>
            </a:r>
            <a:r>
              <a:rPr lang="fr-FR" dirty="0"/>
              <a:t>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043F5F-170A-4D42-9935-5A392A82759F}"/>
              </a:ext>
            </a:extLst>
          </p:cNvPr>
          <p:cNvSpPr txBox="1"/>
          <p:nvPr/>
        </p:nvSpPr>
        <p:spPr>
          <a:xfrm>
            <a:off x="112030" y="3714336"/>
            <a:ext cx="10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Caractère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5FB28F-ACF7-43CA-BE3D-F3C057F7A67A}"/>
              </a:ext>
            </a:extLst>
          </p:cNvPr>
          <p:cNvSpPr txBox="1"/>
          <p:nvPr/>
        </p:nvSpPr>
        <p:spPr>
          <a:xfrm>
            <a:off x="1196942" y="3714336"/>
            <a:ext cx="209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Forme et structure extérieur d’un être vivant.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30AB53-24A1-4546-A854-6945E8770CB5}"/>
              </a:ext>
            </a:extLst>
          </p:cNvPr>
          <p:cNvSpPr txBox="1"/>
          <p:nvPr/>
        </p:nvSpPr>
        <p:spPr>
          <a:xfrm>
            <a:off x="3186735" y="3714336"/>
            <a:ext cx="2528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Organisation interne des êtres vivants.</a:t>
            </a:r>
          </a:p>
          <a:p>
            <a:endParaRPr lang="fr-FR" dirty="0">
              <a:solidFill>
                <a:srgbClr val="92D050"/>
              </a:solidFill>
            </a:endParaRPr>
          </a:p>
          <a:p>
            <a:r>
              <a:rPr lang="fr-FR" i="1" dirty="0">
                <a:solidFill>
                  <a:srgbClr val="92D050"/>
                </a:solidFill>
              </a:rPr>
              <a:t>Ex.: 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rgbClr val="92D050"/>
                </a:solidFill>
              </a:rPr>
              <a:t>Le squelette 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rgbClr val="92D050"/>
                </a:solidFill>
              </a:rPr>
              <a:t>Les organes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7AF682-040C-4A40-85C8-C322038AA9CF}"/>
              </a:ext>
            </a:extLst>
          </p:cNvPr>
          <p:cNvSpPr txBox="1"/>
          <p:nvPr/>
        </p:nvSpPr>
        <p:spPr>
          <a:xfrm>
            <a:off x="5715248" y="3714336"/>
            <a:ext cx="2185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Fonctionnement des organes et des cellules.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7DE708-88DB-4F23-8301-DB8443A1FEFB}"/>
              </a:ext>
            </a:extLst>
          </p:cNvPr>
          <p:cNvSpPr txBox="1"/>
          <p:nvPr/>
        </p:nvSpPr>
        <p:spPr>
          <a:xfrm>
            <a:off x="7819792" y="3714336"/>
            <a:ext cx="2500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Ex.: une plante, un animale, un champignon ou un blob.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444D84-D5C2-4831-9EC0-76F4CE57F1C3}"/>
              </a:ext>
            </a:extLst>
          </p:cNvPr>
          <p:cNvSpPr txBox="1"/>
          <p:nvPr/>
        </p:nvSpPr>
        <p:spPr>
          <a:xfrm>
            <a:off x="9576707" y="5006997"/>
            <a:ext cx="238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Unité structurale et fonctionnelle de tout être vivant.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47FD5F3-DA1A-4CFB-B80F-0D2E6E226AC5}"/>
              </a:ext>
            </a:extLst>
          </p:cNvPr>
          <p:cNvCxnSpPr>
            <a:cxnSpLocks/>
          </p:cNvCxnSpPr>
          <p:nvPr/>
        </p:nvCxnSpPr>
        <p:spPr>
          <a:xfrm flipH="1">
            <a:off x="875420" y="3429000"/>
            <a:ext cx="1181980" cy="3318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6D0BFD9-2501-49BD-B53E-F3D95D32C7D4}"/>
              </a:ext>
            </a:extLst>
          </p:cNvPr>
          <p:cNvCxnSpPr>
            <a:cxnSpLocks/>
          </p:cNvCxnSpPr>
          <p:nvPr/>
        </p:nvCxnSpPr>
        <p:spPr>
          <a:xfrm flipH="1">
            <a:off x="2979964" y="3429000"/>
            <a:ext cx="553387" cy="2853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B8B15F-60A4-431D-A637-08041954D1D0}"/>
              </a:ext>
            </a:extLst>
          </p:cNvPr>
          <p:cNvCxnSpPr>
            <a:cxnSpLocks/>
          </p:cNvCxnSpPr>
          <p:nvPr/>
        </p:nvCxnSpPr>
        <p:spPr>
          <a:xfrm flipH="1">
            <a:off x="5087077" y="3445567"/>
            <a:ext cx="2" cy="252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B15E834-F0C9-407A-8119-806BCBC43AF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802554" y="3462135"/>
            <a:ext cx="5652" cy="252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21931C9-9B26-4A0F-8423-B6FCA34FC061}"/>
              </a:ext>
            </a:extLst>
          </p:cNvPr>
          <p:cNvCxnSpPr>
            <a:cxnSpLocks/>
          </p:cNvCxnSpPr>
          <p:nvPr/>
        </p:nvCxnSpPr>
        <p:spPr>
          <a:xfrm>
            <a:off x="8703129" y="3462135"/>
            <a:ext cx="0" cy="2987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376E0A5-970E-4482-9358-9524711B76EB}"/>
              </a:ext>
            </a:extLst>
          </p:cNvPr>
          <p:cNvCxnSpPr>
            <a:cxnSpLocks/>
          </p:cNvCxnSpPr>
          <p:nvPr/>
        </p:nvCxnSpPr>
        <p:spPr>
          <a:xfrm>
            <a:off x="10499272" y="3445567"/>
            <a:ext cx="0" cy="1544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BB85C7D-F2ED-4E7F-853E-B62A5143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4B0FEAE-995C-4D39-8D8B-50340D0C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839" y="4317401"/>
            <a:ext cx="3387465" cy="25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ulle narrative : ronde 1">
            <a:extLst>
              <a:ext uri="{FF2B5EF4-FFF2-40B4-BE49-F238E27FC236}">
                <a16:creationId xmlns:a16="http://schemas.microsoft.com/office/drawing/2014/main" id="{6BDF90D6-E7F1-4EC5-AEE2-130B816DC636}"/>
              </a:ext>
            </a:extLst>
          </p:cNvPr>
          <p:cNvSpPr/>
          <p:nvPr/>
        </p:nvSpPr>
        <p:spPr>
          <a:xfrm>
            <a:off x="2793332" y="5161546"/>
            <a:ext cx="1985210" cy="1359569"/>
          </a:xfrm>
          <a:prstGeom prst="wedgeEllipseCallout">
            <a:avLst>
              <a:gd name="adj1" fmla="val 62803"/>
              <a:gd name="adj2" fmla="val -35730"/>
            </a:avLst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Trop MORTEL la Bio !</a:t>
            </a:r>
          </a:p>
        </p:txBody>
      </p:sp>
    </p:spTree>
    <p:extLst>
      <p:ext uri="{BB962C8B-B14F-4D97-AF65-F5344CB8AC3E}">
        <p14:creationId xmlns:p14="http://schemas.microsoft.com/office/powerpoint/2010/main" val="6415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3.7037E-6 L 6.25E-7 0.00024 C -0.01341 0.00093 -0.02669 0.00139 -0.03997 0.00232 C -0.04479 0.00278 -0.05404 0.00486 -0.05404 0.00486 L -0.07513 0.00232 C -0.07826 0.00209 -0.08138 0.00093 -0.08451 0.00116 C -0.08997 0.00186 -0.09544 0.00324 -0.10078 0.00486 C -0.103 0.00533 -0.10482 0.00625 -0.10664 0.00718 C -0.10794 0.00764 -0.10885 0.00926 -0.11029 0.00949 C -0.11406 0.01065 -0.12201 0.01204 -0.12201 0.01227 C -0.12435 0.01065 -0.12643 0.00926 -0.12891 0.00834 C -0.13086 0.00764 -0.13281 0.00741 -0.13477 0.00718 C -0.14453 0.00625 -0.15443 0.00556 -0.16419 0.00486 L -0.17708 0.00371 L -0.20287 0.00116 C -0.20833 -0.00115 -0.21055 -0.00208 -0.21693 -0.0037 C -0.21953 -0.00416 -0.22227 -0.00439 -0.22513 -0.00463 C -0.24297 -0.00254 -0.22839 -0.00532 -0.24505 -3.7037E-6 C -0.24805 0.00093 -0.2543 0.00232 -0.2543 0.00255 C -0.25586 0.00324 -0.25742 0.00417 -0.25912 0.00486 C -0.27109 0.00926 -0.27135 0.00695 -0.28828 0.00602 C -0.29258 0.00486 -0.29675 0.00324 -0.30117 0.00232 C -0.30417 0.00186 -0.30742 0.00186 -0.31055 0.00116 C -0.31211 0.00093 -0.31367 0.00024 -0.31523 -3.7037E-6 C -0.32031 -0.00069 -0.32539 -0.00069 -0.33047 -0.00115 C -0.34206 0.00024 -0.35586 0.00186 -0.3668 0.00116 C -0.37656 0.00047 -0.37591 -0.00254 -0.3832 -0.00601 C -0.38477 -0.00648 -0.38633 -0.00671 -0.38776 -0.00694 L -0.41953 -0.0037 C -0.42227 -0.00324 -0.425 -0.00301 -0.42773 -0.00231 C -0.42943 -0.00185 -0.43073 -0.00069 -0.43229 -3.7037E-6 C -0.43698 0.00186 -0.44154 0.00348 -0.44635 0.00486 C -0.45768 0.00764 -0.45273 0.00649 -0.46172 0.00834 C -0.46602 0.00787 -0.47031 0.00764 -0.47448 0.00718 C -0.47617 0.00695 -0.4776 0.00602 -0.4793 0.00602 C -0.50313 0.00533 -0.52695 0.00533 -0.55065 0.00486 C -0.56224 0.00649 -0.56862 0.0088 -0.57995 0.00602 C -0.58412 0.00486 -0.58763 0.00232 -0.59167 0.00116 C -0.59753 -0.00023 -0.59492 0.00047 -0.59987 -0.00115 C -0.6026 -0.00069 -0.60521 -3.7037E-6 -0.60807 -3.7037E-6 C -0.61211 -3.7037E-6 -0.61589 -0.00092 -0.61979 -0.00115 C -0.62409 -0.00139 -0.62839 -0.00115 -0.63255 -0.00115 " pathEditMode="relative" rAng="0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28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4D4B4-C272-4756-A98D-808CAA2578FD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Qu’est ce que l’ADN ? - 2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6CA354-DCF2-4783-A0B2-551D6665C782}"/>
              </a:ext>
            </a:extLst>
          </p:cNvPr>
          <p:cNvSpPr txBox="1"/>
          <p:nvPr/>
        </p:nvSpPr>
        <p:spPr>
          <a:xfrm>
            <a:off x="3526767" y="1453415"/>
            <a:ext cx="4545219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/>
              <a:t>ATTENTION</a:t>
            </a:r>
          </a:p>
          <a:p>
            <a:pPr algn="ctr"/>
            <a:endParaRPr lang="fr-FR" sz="2800" dirty="0"/>
          </a:p>
          <a:p>
            <a:pPr algn="ctr"/>
            <a:r>
              <a:rPr lang="fr-FR" sz="2800" dirty="0"/>
              <a:t>L’ADN ne détermine pas tout !</a:t>
            </a:r>
          </a:p>
        </p:txBody>
      </p:sp>
      <p:pic>
        <p:nvPicPr>
          <p:cNvPr id="4098" name="Picture 2" descr="Illustration Vectorielle De Femmes De Poids Différent De L'anorexie à L'obésité Extrême. Indice De Masse Corporelle, Concept De Perte De Poids. Vecteur Premium">
            <a:extLst>
              <a:ext uri="{FF2B5EF4-FFF2-40B4-BE49-F238E27FC236}">
                <a16:creationId xmlns:a16="http://schemas.microsoft.com/office/drawing/2014/main" id="{F2340F8A-BBE6-4CDB-8627-46CC843A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414" y="4019591"/>
            <a:ext cx="59626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77EAB9F-AB24-4E3E-9FF7-B7DEE9D8F754}"/>
              </a:ext>
            </a:extLst>
          </p:cNvPr>
          <p:cNvSpPr txBox="1"/>
          <p:nvPr/>
        </p:nvSpPr>
        <p:spPr>
          <a:xfrm>
            <a:off x="4199327" y="3834925"/>
            <a:ext cx="379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Ex.: Anorexie mentale, hyperphagie, …</a:t>
            </a:r>
          </a:p>
        </p:txBody>
      </p:sp>
    </p:spTree>
    <p:extLst>
      <p:ext uri="{BB962C8B-B14F-4D97-AF65-F5344CB8AC3E}">
        <p14:creationId xmlns:p14="http://schemas.microsoft.com/office/powerpoint/2010/main" val="131604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753434-B5BB-4BED-B3A6-E56DC7197A82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Cellule, ADN, ARN et Protéine - 1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5995DD5-D819-4F02-8F77-834278A32DEA}"/>
              </a:ext>
            </a:extLst>
          </p:cNvPr>
          <p:cNvSpPr txBox="1"/>
          <p:nvPr/>
        </p:nvSpPr>
        <p:spPr>
          <a:xfrm>
            <a:off x="298417" y="3254821"/>
            <a:ext cx="86399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Transcription : </a:t>
            </a:r>
            <a:r>
              <a:rPr lang="fr-FR" dirty="0"/>
              <a:t>ADN </a:t>
            </a:r>
            <a:r>
              <a:rPr lang="fr-FR" dirty="0">
                <a:sym typeface="Wingdings" panose="05000000000000000000" pitchFamily="2" charset="2"/>
              </a:rPr>
              <a:t> ARN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Il y a un </a:t>
            </a:r>
            <a:r>
              <a:rPr lang="fr-FR" dirty="0">
                <a:solidFill>
                  <a:srgbClr val="00B0F0"/>
                </a:solidFill>
                <a:sym typeface="Wingdings" panose="05000000000000000000" pitchFamily="2" charset="2"/>
              </a:rPr>
              <a:t>changement de support</a:t>
            </a:r>
            <a:r>
              <a:rPr lang="fr-FR" dirty="0">
                <a:sym typeface="Wingdings" panose="05000000000000000000" pitchFamily="2" charset="2"/>
              </a:rPr>
              <a:t>. </a:t>
            </a:r>
          </a:p>
          <a:p>
            <a:pPr lvl="3"/>
            <a:endParaRPr lang="fr-FR" dirty="0">
              <a:sym typeface="Wingdings" panose="05000000000000000000" pitchFamily="2" charset="2"/>
            </a:endParaRPr>
          </a:p>
          <a:p>
            <a:pPr lvl="3"/>
            <a:r>
              <a:rPr lang="fr-FR" dirty="0">
                <a:sym typeface="Wingdings" panose="05000000000000000000" pitchFamily="2" charset="2"/>
              </a:rPr>
              <a:t>Ex. : Un code écrit sur une feuille est transcrit dans un fichier source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Traduction :     </a:t>
            </a:r>
            <a:r>
              <a:rPr lang="fr-FR" dirty="0"/>
              <a:t>ARN </a:t>
            </a:r>
            <a:r>
              <a:rPr lang="fr-FR" dirty="0">
                <a:sym typeface="Wingdings" panose="05000000000000000000" pitchFamily="2" charset="2"/>
              </a:rPr>
              <a:t> Protéine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Il y a une </a:t>
            </a:r>
            <a:r>
              <a:rPr lang="fr-FR" dirty="0">
                <a:solidFill>
                  <a:srgbClr val="00B0F0"/>
                </a:solidFill>
                <a:sym typeface="Wingdings" panose="05000000000000000000" pitchFamily="2" charset="2"/>
              </a:rPr>
              <a:t>adaptation</a:t>
            </a:r>
            <a:r>
              <a:rPr lang="fr-FR" dirty="0">
                <a:sym typeface="Wingdings" panose="05000000000000000000" pitchFamily="2" charset="2"/>
              </a:rPr>
              <a:t> du &lt;&lt; langage nucléique &gt;&gt; au &lt;&lt; langage protéine &gt;&gt;.</a:t>
            </a:r>
          </a:p>
          <a:p>
            <a:pPr lvl="3"/>
            <a:endParaRPr lang="fr-FR" dirty="0">
              <a:sym typeface="Wingdings" panose="05000000000000000000" pitchFamily="2" charset="2"/>
            </a:endParaRPr>
          </a:p>
          <a:p>
            <a:pPr lvl="3"/>
            <a:r>
              <a:rPr lang="fr-FR" dirty="0">
                <a:sym typeface="Wingdings" panose="05000000000000000000" pitchFamily="2" charset="2"/>
              </a:rPr>
              <a:t>Ex. : Un code python est traduit en code C++.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E4456FF-D651-485D-95B9-6A68B827FC76}"/>
              </a:ext>
            </a:extLst>
          </p:cNvPr>
          <p:cNvSpPr/>
          <p:nvPr/>
        </p:nvSpPr>
        <p:spPr>
          <a:xfrm>
            <a:off x="2659469" y="895252"/>
            <a:ext cx="739471" cy="49298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ADN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9090954-8611-4801-924F-2D4206019A03}"/>
              </a:ext>
            </a:extLst>
          </p:cNvPr>
          <p:cNvSpPr/>
          <p:nvPr/>
        </p:nvSpPr>
        <p:spPr>
          <a:xfrm>
            <a:off x="5368213" y="895251"/>
            <a:ext cx="841512" cy="49298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ARNm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F9B9F7C-8C6D-4EF7-BEEA-BFFB76A83B59}"/>
              </a:ext>
            </a:extLst>
          </p:cNvPr>
          <p:cNvSpPr/>
          <p:nvPr/>
        </p:nvSpPr>
        <p:spPr>
          <a:xfrm>
            <a:off x="3581820" y="895252"/>
            <a:ext cx="1590261" cy="429371"/>
          </a:xfrm>
          <a:prstGeom prst="rightArrow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Transcription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7DEE73A-3260-4844-83F7-EE1DE8E88EDA}"/>
              </a:ext>
            </a:extLst>
          </p:cNvPr>
          <p:cNvSpPr/>
          <p:nvPr/>
        </p:nvSpPr>
        <p:spPr>
          <a:xfrm>
            <a:off x="6401882" y="895251"/>
            <a:ext cx="1590261" cy="429371"/>
          </a:xfrm>
          <a:prstGeom prst="rightArrow">
            <a:avLst/>
          </a:prstGeom>
          <a:gradFill>
            <a:gsLst>
              <a:gs pos="0">
                <a:srgbClr val="00B0F0"/>
              </a:gs>
              <a:gs pos="97000">
                <a:schemeClr val="accent2"/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Traduction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66AD7E7-DA02-475D-969C-955C4A6AC8AC}"/>
              </a:ext>
            </a:extLst>
          </p:cNvPr>
          <p:cNvSpPr/>
          <p:nvPr/>
        </p:nvSpPr>
        <p:spPr>
          <a:xfrm>
            <a:off x="8184300" y="863445"/>
            <a:ext cx="1305339" cy="492981"/>
          </a:xfrm>
          <a:prstGeom prst="round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Protéine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D785FE-A975-4A89-A4FD-1F956B8F3B75}"/>
              </a:ext>
            </a:extLst>
          </p:cNvPr>
          <p:cNvSpPr txBox="1"/>
          <p:nvPr/>
        </p:nvSpPr>
        <p:spPr>
          <a:xfrm>
            <a:off x="2455341" y="1505714"/>
            <a:ext cx="7164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5"/>
                </a:solidFill>
              </a:rPr>
              <a:t>Nucléotides                                    </a:t>
            </a:r>
            <a:r>
              <a:rPr lang="fr-FR" sz="1600" dirty="0" err="1">
                <a:solidFill>
                  <a:schemeClr val="accent5"/>
                </a:solidFill>
              </a:rPr>
              <a:t>Nucléotides</a:t>
            </a:r>
            <a:r>
              <a:rPr lang="fr-FR" sz="1600" dirty="0">
                <a:solidFill>
                  <a:schemeClr val="accent5"/>
                </a:solidFill>
              </a:rPr>
              <a:t>                                              </a:t>
            </a:r>
            <a:r>
              <a:rPr lang="fr-FR" sz="1600" dirty="0">
                <a:solidFill>
                  <a:schemeClr val="accent2"/>
                </a:solidFill>
              </a:rPr>
              <a:t>Acides aminés</a:t>
            </a: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FA363275-4FA4-412D-8992-E05A006B1647}"/>
              </a:ext>
            </a:extLst>
          </p:cNvPr>
          <p:cNvSpPr/>
          <p:nvPr/>
        </p:nvSpPr>
        <p:spPr>
          <a:xfrm rot="5400000">
            <a:off x="4180236" y="711737"/>
            <a:ext cx="369736" cy="26718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F50557-E629-421E-87D5-BF6AE4614E28}"/>
              </a:ext>
            </a:extLst>
          </p:cNvPr>
          <p:cNvSpPr txBox="1"/>
          <p:nvPr/>
        </p:nvSpPr>
        <p:spPr>
          <a:xfrm>
            <a:off x="3581820" y="2251007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Même « code »</a:t>
            </a:r>
          </a:p>
        </p:txBody>
      </p:sp>
    </p:spTree>
    <p:extLst>
      <p:ext uri="{BB962C8B-B14F-4D97-AF65-F5344CB8AC3E}">
        <p14:creationId xmlns:p14="http://schemas.microsoft.com/office/powerpoint/2010/main" val="330224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129DE9-CEB5-4A25-AD09-C16600CF402F}"/>
              </a:ext>
            </a:extLst>
          </p:cNvPr>
          <p:cNvSpPr/>
          <p:nvPr/>
        </p:nvSpPr>
        <p:spPr>
          <a:xfrm>
            <a:off x="-237507" y="418909"/>
            <a:ext cx="12118291" cy="6880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4753548-436A-4AFA-B4C8-EAB7E8A7A545}"/>
              </a:ext>
            </a:extLst>
          </p:cNvPr>
          <p:cNvSpPr/>
          <p:nvPr/>
        </p:nvSpPr>
        <p:spPr>
          <a:xfrm>
            <a:off x="-1155032" y="513909"/>
            <a:ext cx="8306601" cy="6785810"/>
          </a:xfrm>
          <a:prstGeom prst="ellipse">
            <a:avLst/>
          </a:prstGeom>
          <a:ln w="165100" cap="rnd">
            <a:prstDash val="lgDash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Arc partiel 37">
            <a:extLst>
              <a:ext uri="{FF2B5EF4-FFF2-40B4-BE49-F238E27FC236}">
                <a16:creationId xmlns:a16="http://schemas.microsoft.com/office/drawing/2014/main" id="{A473DFC3-321B-4BCE-87BD-C631FD66F7E8}"/>
              </a:ext>
            </a:extLst>
          </p:cNvPr>
          <p:cNvSpPr/>
          <p:nvPr/>
        </p:nvSpPr>
        <p:spPr>
          <a:xfrm>
            <a:off x="8866938" y="1604883"/>
            <a:ext cx="1272272" cy="1195624"/>
          </a:xfrm>
          <a:prstGeom prst="pi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4216F1-6511-4194-94BD-FDE2137AC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0" y="1885953"/>
            <a:ext cx="4271288" cy="4386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753434-B5BB-4BED-B3A6-E56DC7197A82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Cellule, ADN, ARN et Protéine - 2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EDEAE3-E537-4DDD-A014-6021E89E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72" y="1022202"/>
            <a:ext cx="3397718" cy="5954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BE029ED-5CE6-4064-B305-D0F7D6E1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55" y="1629552"/>
            <a:ext cx="4402134" cy="77144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DAF90D5-6222-4968-94CA-76A6C729D0CB}"/>
              </a:ext>
            </a:extLst>
          </p:cNvPr>
          <p:cNvSpPr txBox="1"/>
          <p:nvPr/>
        </p:nvSpPr>
        <p:spPr>
          <a:xfrm>
            <a:off x="2341354" y="6488070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Noyau cellulaire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22E3D10-A813-4DA5-8A67-5483E9563DCE}"/>
              </a:ext>
            </a:extLst>
          </p:cNvPr>
          <p:cNvSpPr txBox="1"/>
          <p:nvPr/>
        </p:nvSpPr>
        <p:spPr>
          <a:xfrm>
            <a:off x="4538995" y="5686757"/>
            <a:ext cx="204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Pore nucléaire </a:t>
            </a:r>
            <a:r>
              <a:rPr lang="fr-FR" i="1" dirty="0">
                <a:sym typeface="Wingdings" panose="05000000000000000000" pitchFamily="2" charset="2"/>
              </a:rPr>
              <a:t></a:t>
            </a:r>
            <a:endParaRPr lang="fr-FR" i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F594C92-1AEF-41B8-B254-20E8F683AC3B}"/>
              </a:ext>
            </a:extLst>
          </p:cNvPr>
          <p:cNvSpPr txBox="1"/>
          <p:nvPr/>
        </p:nvSpPr>
        <p:spPr>
          <a:xfrm>
            <a:off x="6920354" y="6488070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Cytoplasme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5B4406-3B06-48BB-A77A-2C105C27A4D0}"/>
              </a:ext>
            </a:extLst>
          </p:cNvPr>
          <p:cNvSpPr txBox="1"/>
          <p:nvPr/>
        </p:nvSpPr>
        <p:spPr>
          <a:xfrm>
            <a:off x="9562372" y="6318027"/>
            <a:ext cx="24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Membrane lipidique </a:t>
            </a:r>
            <a:r>
              <a:rPr lang="fr-FR" i="1" dirty="0">
                <a:sym typeface="Wingdings" panose="05000000000000000000" pitchFamily="2" charset="2"/>
              </a:rPr>
              <a:t></a:t>
            </a:r>
            <a:endParaRPr lang="fr-FR" i="1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7F3348B-7F79-4162-937F-4C08BE31787F}"/>
              </a:ext>
            </a:extLst>
          </p:cNvPr>
          <p:cNvCxnSpPr/>
          <p:nvPr/>
        </p:nvCxnSpPr>
        <p:spPr>
          <a:xfrm flipV="1">
            <a:off x="2018805" y="1571257"/>
            <a:ext cx="0" cy="581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B40B173-E00E-4DA6-8AEC-294C3F001513}"/>
              </a:ext>
            </a:extLst>
          </p:cNvPr>
          <p:cNvSpPr txBox="1"/>
          <p:nvPr/>
        </p:nvSpPr>
        <p:spPr>
          <a:xfrm>
            <a:off x="1981540" y="1677536"/>
            <a:ext cx="19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transcription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A94A921-DAFE-485C-AB4D-80FC0BFC71D2}"/>
              </a:ext>
            </a:extLst>
          </p:cNvPr>
          <p:cNvSpPr txBox="1"/>
          <p:nvPr/>
        </p:nvSpPr>
        <p:spPr>
          <a:xfrm>
            <a:off x="7290055" y="851533"/>
            <a:ext cx="19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traduction</a:t>
            </a: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2534793B-A12B-473A-A79B-D485B9ED5B98}"/>
              </a:ext>
            </a:extLst>
          </p:cNvPr>
          <p:cNvSpPr/>
          <p:nvPr/>
        </p:nvSpPr>
        <p:spPr>
          <a:xfrm rot="13054640">
            <a:off x="7581773" y="3271337"/>
            <a:ext cx="428425" cy="3693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774AF01-5DEE-4B4F-BC3B-5BB04A1CB226}"/>
              </a:ext>
            </a:extLst>
          </p:cNvPr>
          <p:cNvSpPr txBox="1"/>
          <p:nvPr/>
        </p:nvSpPr>
        <p:spPr>
          <a:xfrm>
            <a:off x="116950" y="2153148"/>
            <a:ext cx="666821" cy="382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ADN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3EA333D-6F91-47FE-B8AE-56CE3D3531D1}"/>
              </a:ext>
            </a:extLst>
          </p:cNvPr>
          <p:cNvSpPr txBox="1"/>
          <p:nvPr/>
        </p:nvSpPr>
        <p:spPr>
          <a:xfrm>
            <a:off x="933533" y="1078867"/>
            <a:ext cx="9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ARNm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EB2F4DE-2073-411B-B5EB-37D27F750043}"/>
              </a:ext>
            </a:extLst>
          </p:cNvPr>
          <p:cNvSpPr txBox="1"/>
          <p:nvPr/>
        </p:nvSpPr>
        <p:spPr>
          <a:xfrm>
            <a:off x="7930708" y="3641683"/>
            <a:ext cx="34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Chaine polypeptidique = Protéine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68BB3D-8C5B-4B7A-976F-A656D315166C}"/>
              </a:ext>
            </a:extLst>
          </p:cNvPr>
          <p:cNvSpPr txBox="1"/>
          <p:nvPr/>
        </p:nvSpPr>
        <p:spPr>
          <a:xfrm>
            <a:off x="9271381" y="2106758"/>
            <a:ext cx="71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fr-F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|||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497C0DE2-6ED6-4FE0-8158-809E82E21310}"/>
              </a:ext>
            </a:extLst>
          </p:cNvPr>
          <p:cNvSpPr/>
          <p:nvPr/>
        </p:nvSpPr>
        <p:spPr>
          <a:xfrm rot="10800000">
            <a:off x="8438513" y="3317006"/>
            <a:ext cx="428425" cy="369332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815A3B1C-CCBE-491C-BCBB-89BFA841BCE1}"/>
              </a:ext>
            </a:extLst>
          </p:cNvPr>
          <p:cNvSpPr/>
          <p:nvPr/>
        </p:nvSpPr>
        <p:spPr>
          <a:xfrm rot="8513072">
            <a:off x="8955219" y="3171113"/>
            <a:ext cx="428425" cy="369332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9CEFCF63-487F-4BAE-856F-B1DF87582130}"/>
              </a:ext>
            </a:extLst>
          </p:cNvPr>
          <p:cNvSpPr/>
          <p:nvPr/>
        </p:nvSpPr>
        <p:spPr>
          <a:xfrm rot="10800000">
            <a:off x="9340989" y="2579828"/>
            <a:ext cx="428425" cy="369332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44BFBDAC-10D0-40A5-9481-0477E12DE43B}"/>
              </a:ext>
            </a:extLst>
          </p:cNvPr>
          <p:cNvSpPr/>
          <p:nvPr/>
        </p:nvSpPr>
        <p:spPr>
          <a:xfrm rot="9257448">
            <a:off x="9255211" y="2979858"/>
            <a:ext cx="428425" cy="36933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riangle isocèle 31">
            <a:extLst>
              <a:ext uri="{FF2B5EF4-FFF2-40B4-BE49-F238E27FC236}">
                <a16:creationId xmlns:a16="http://schemas.microsoft.com/office/drawing/2014/main" id="{72AFA7FA-3833-4EAC-B3A2-A172FDA0200D}"/>
              </a:ext>
            </a:extLst>
          </p:cNvPr>
          <p:cNvSpPr/>
          <p:nvPr/>
        </p:nvSpPr>
        <p:spPr>
          <a:xfrm rot="9990218">
            <a:off x="8069603" y="3376816"/>
            <a:ext cx="428425" cy="369332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6866767-793A-4CED-885F-C3376C4A188F}"/>
              </a:ext>
            </a:extLst>
          </p:cNvPr>
          <p:cNvSpPr txBox="1"/>
          <p:nvPr/>
        </p:nvSpPr>
        <p:spPr>
          <a:xfrm>
            <a:off x="7979554" y="2393683"/>
            <a:ext cx="1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accent6">
                    <a:lumMod val="50000"/>
                  </a:schemeClr>
                </a:solidFill>
              </a:rPr>
              <a:t>ribosome</a:t>
            </a:r>
          </a:p>
        </p:txBody>
      </p:sp>
      <p:sp>
        <p:nvSpPr>
          <p:cNvPr id="40" name="Accolade fermante 39">
            <a:extLst>
              <a:ext uri="{FF2B5EF4-FFF2-40B4-BE49-F238E27FC236}">
                <a16:creationId xmlns:a16="http://schemas.microsoft.com/office/drawing/2014/main" id="{7977C22A-1D03-4449-B0B4-394347A00EF8}"/>
              </a:ext>
            </a:extLst>
          </p:cNvPr>
          <p:cNvSpPr/>
          <p:nvPr/>
        </p:nvSpPr>
        <p:spPr>
          <a:xfrm>
            <a:off x="9777972" y="2190123"/>
            <a:ext cx="439679" cy="6880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63CDDF9-CAD4-4CE9-A8C5-1622E219DD6C}"/>
              </a:ext>
            </a:extLst>
          </p:cNvPr>
          <p:cNvSpPr txBox="1"/>
          <p:nvPr/>
        </p:nvSpPr>
        <p:spPr>
          <a:xfrm>
            <a:off x="10266310" y="2356341"/>
            <a:ext cx="11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ARNt</a:t>
            </a:r>
            <a:endParaRPr lang="fr-FR" i="1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2D3429EF-65FA-4765-A87D-2B264A91F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43" y="3743029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3" grpId="0"/>
      <p:bldP spid="24" grpId="0"/>
      <p:bldP spid="33" grpId="0" animBg="1"/>
      <p:bldP spid="34" grpId="0"/>
      <p:bldP spid="35" grpId="0"/>
      <p:bldP spid="36" grpId="0"/>
      <p:bldP spid="37" grpId="0"/>
      <p:bldP spid="28" grpId="0" animBg="1"/>
      <p:bldP spid="29" grpId="0" animBg="1"/>
      <p:bldP spid="30" grpId="0" animBg="1"/>
      <p:bldP spid="31" grpId="0" animBg="1"/>
      <p:bldP spid="32" grpId="0" animBg="1"/>
      <p:bldP spid="39" grpId="0"/>
      <p:bldP spid="4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00F2C9-E22B-4BA5-946F-AB6036CD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62" y="700235"/>
            <a:ext cx="9120250" cy="61186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94DF23-D955-438F-9762-54B51A10F793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L’ADN n’est pas immuable : il peu changé</a:t>
            </a:r>
          </a:p>
        </p:txBody>
      </p:sp>
    </p:spTree>
    <p:extLst>
      <p:ext uri="{BB962C8B-B14F-4D97-AF65-F5344CB8AC3E}">
        <p14:creationId xmlns:p14="http://schemas.microsoft.com/office/powerpoint/2010/main" val="341936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617F173-9892-4C31-8703-DC4B85FC0D4C}"/>
              </a:ext>
            </a:extLst>
          </p:cNvPr>
          <p:cNvSpPr/>
          <p:nvPr/>
        </p:nvSpPr>
        <p:spPr>
          <a:xfrm>
            <a:off x="6127479" y="664797"/>
            <a:ext cx="3113107" cy="619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A8EE2C-78EB-4335-82BA-7F786AE58C9F}"/>
              </a:ext>
            </a:extLst>
          </p:cNvPr>
          <p:cNvSpPr/>
          <p:nvPr/>
        </p:nvSpPr>
        <p:spPr>
          <a:xfrm>
            <a:off x="0" y="659958"/>
            <a:ext cx="2496838" cy="6198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98E8E52-4D6E-4D85-BC86-5C9F7B72B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9" b="20401"/>
          <a:stretch/>
        </p:blipFill>
        <p:spPr>
          <a:xfrm>
            <a:off x="9280382" y="819497"/>
            <a:ext cx="2605425" cy="1797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94DF23-D955-438F-9762-54B51A10F793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Bases azotés et Sucres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9CDA0B-6D35-4172-BD15-DF312A546F0E}"/>
              </a:ext>
            </a:extLst>
          </p:cNvPr>
          <p:cNvCxnSpPr>
            <a:cxnSpLocks/>
          </p:cNvCxnSpPr>
          <p:nvPr/>
        </p:nvCxnSpPr>
        <p:spPr>
          <a:xfrm>
            <a:off x="6096000" y="651794"/>
            <a:ext cx="0" cy="619804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B9248A1-3F3F-4A02-9037-92F2683F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0" y="889980"/>
            <a:ext cx="1743893" cy="15951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D76FD1-E738-495E-9B8C-41D3A1C5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676" y="753223"/>
            <a:ext cx="1400152" cy="18686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7D9174F-1594-4DC0-8C68-ECEB3367A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79" b="20401"/>
          <a:stretch/>
        </p:blipFill>
        <p:spPr>
          <a:xfrm>
            <a:off x="6361294" y="824468"/>
            <a:ext cx="2605422" cy="179742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F4603F0-F9C8-457B-AE24-74E4838835FE}"/>
              </a:ext>
            </a:extLst>
          </p:cNvPr>
          <p:cNvSpPr txBox="1"/>
          <p:nvPr/>
        </p:nvSpPr>
        <p:spPr>
          <a:xfrm>
            <a:off x="7277878" y="2920482"/>
            <a:ext cx="403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Ribose                                     </a:t>
            </a:r>
            <a:r>
              <a:rPr lang="fr-FR" b="1" dirty="0">
                <a:solidFill>
                  <a:srgbClr val="00B050"/>
                </a:solidFill>
              </a:rPr>
              <a:t>Dés</a:t>
            </a:r>
            <a:r>
              <a:rPr lang="fr-FR" b="1" dirty="0">
                <a:solidFill>
                  <a:srgbClr val="FF0000"/>
                </a:solidFill>
              </a:rPr>
              <a:t>oxy</a:t>
            </a:r>
            <a:r>
              <a:rPr lang="fr-FR" dirty="0"/>
              <a:t>ribose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16ABFEA-640B-4BAC-BB0A-C7BA35DB8845}"/>
              </a:ext>
            </a:extLst>
          </p:cNvPr>
          <p:cNvSpPr/>
          <p:nvPr/>
        </p:nvSpPr>
        <p:spPr>
          <a:xfrm>
            <a:off x="7977673" y="2015412"/>
            <a:ext cx="746448" cy="681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3BBAC25-4948-448A-AD97-74CBF1615CB2}"/>
              </a:ext>
            </a:extLst>
          </p:cNvPr>
          <p:cNvSpPr/>
          <p:nvPr/>
        </p:nvSpPr>
        <p:spPr>
          <a:xfrm>
            <a:off x="10605793" y="2015412"/>
            <a:ext cx="746448" cy="681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FF408A3-0629-4B69-BEA7-97A7C497547F}"/>
              </a:ext>
            </a:extLst>
          </p:cNvPr>
          <p:cNvCxnSpPr/>
          <p:nvPr/>
        </p:nvCxnSpPr>
        <p:spPr>
          <a:xfrm>
            <a:off x="10282335" y="3271152"/>
            <a:ext cx="0" cy="554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B570F4D3-126A-4844-9C45-4C262D240336}"/>
              </a:ext>
            </a:extLst>
          </p:cNvPr>
          <p:cNvSpPr txBox="1"/>
          <p:nvPr/>
        </p:nvSpPr>
        <p:spPr>
          <a:xfrm>
            <a:off x="9703837" y="3825550"/>
            <a:ext cx="14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Sans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oxygène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8FB6877-42AC-436E-BE7F-7B06333CD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4" y="2945594"/>
            <a:ext cx="1333950" cy="151050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242A00C-9BB8-4D47-B1E2-D1529DA90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22" y="4770765"/>
            <a:ext cx="1815654" cy="151050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BA3FD17-4CB1-4A65-A7ED-B5D10AA2E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037" y="2875332"/>
            <a:ext cx="1289588" cy="174094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9BD756F-5C60-4163-A3DB-E48C7CAE6A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915" y="2945594"/>
            <a:ext cx="1750355" cy="164597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2B201FE-A686-4B05-971C-9358E6BAF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203" y="4869719"/>
            <a:ext cx="1335424" cy="186866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4290F76F-8D28-4462-BD7D-1851FA91AB1A}"/>
              </a:ext>
            </a:extLst>
          </p:cNvPr>
          <p:cNvSpPr txBox="1"/>
          <p:nvPr/>
        </p:nvSpPr>
        <p:spPr>
          <a:xfrm>
            <a:off x="3715676" y="446793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accent2"/>
                </a:solidFill>
              </a:rPr>
              <a:t>ARN</a:t>
            </a:r>
            <a:r>
              <a:rPr lang="fr-FR" sz="1400" i="1" dirty="0"/>
              <a:t>                          </a:t>
            </a:r>
            <a:r>
              <a:rPr lang="fr-FR" sz="1400" i="1" dirty="0">
                <a:solidFill>
                  <a:srgbClr val="7030A0"/>
                </a:solidFill>
              </a:rPr>
              <a:t>ADN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2A7A888-56D4-46A0-83E3-1D1F2850797A}"/>
              </a:ext>
            </a:extLst>
          </p:cNvPr>
          <p:cNvSpPr txBox="1"/>
          <p:nvPr/>
        </p:nvSpPr>
        <p:spPr>
          <a:xfrm>
            <a:off x="6265576" y="4880722"/>
            <a:ext cx="279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Sucre de l’ARN.</a:t>
            </a:r>
          </a:p>
          <a:p>
            <a:endParaRPr lang="fr-FR" dirty="0"/>
          </a:p>
          <a:p>
            <a:r>
              <a:rPr lang="fr-FR" dirty="0"/>
              <a:t>Acide </a:t>
            </a:r>
            <a:r>
              <a:rPr lang="fr-FR" b="1" dirty="0">
                <a:solidFill>
                  <a:srgbClr val="FF0000"/>
                </a:solidFill>
              </a:rPr>
              <a:t>ribo</a:t>
            </a:r>
            <a:r>
              <a:rPr lang="fr-FR" dirty="0"/>
              <a:t>nucléique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0732BB-79FC-4DF5-A662-55FE3AB080C8}"/>
              </a:ext>
            </a:extLst>
          </p:cNvPr>
          <p:cNvSpPr txBox="1"/>
          <p:nvPr/>
        </p:nvSpPr>
        <p:spPr>
          <a:xfrm>
            <a:off x="9296315" y="4880722"/>
            <a:ext cx="2751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Sucre de l’ADN.</a:t>
            </a:r>
          </a:p>
          <a:p>
            <a:endParaRPr lang="fr-FR" dirty="0"/>
          </a:p>
          <a:p>
            <a:r>
              <a:rPr lang="fr-FR" dirty="0"/>
              <a:t>Acide </a:t>
            </a:r>
            <a:r>
              <a:rPr lang="fr-FR" b="1" dirty="0">
                <a:solidFill>
                  <a:srgbClr val="FF0000"/>
                </a:solidFill>
              </a:rPr>
              <a:t>désoxyribo</a:t>
            </a:r>
            <a:r>
              <a:rPr lang="fr-FR" dirty="0"/>
              <a:t>nucléique</a:t>
            </a:r>
          </a:p>
        </p:txBody>
      </p:sp>
    </p:spTree>
    <p:extLst>
      <p:ext uri="{BB962C8B-B14F-4D97-AF65-F5344CB8AC3E}">
        <p14:creationId xmlns:p14="http://schemas.microsoft.com/office/powerpoint/2010/main" val="280061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2" grpId="0"/>
      <p:bldP spid="36" grpId="0"/>
      <p:bldP spid="3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451B0D-61EB-4149-BC9B-3F9824A3A06E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Nucléoside / Nucléotide et Liaison phosphodiester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15E8198-4C7C-4258-B39B-D278935F9454}"/>
              </a:ext>
            </a:extLst>
          </p:cNvPr>
          <p:cNvCxnSpPr>
            <a:cxnSpLocks/>
          </p:cNvCxnSpPr>
          <p:nvPr/>
        </p:nvCxnSpPr>
        <p:spPr>
          <a:xfrm>
            <a:off x="6096000" y="651794"/>
            <a:ext cx="0" cy="620620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Pentagone 3">
            <a:extLst>
              <a:ext uri="{FF2B5EF4-FFF2-40B4-BE49-F238E27FC236}">
                <a16:creationId xmlns:a16="http://schemas.microsoft.com/office/drawing/2014/main" id="{24144A57-1EB4-4798-819A-05F075E677F8}"/>
              </a:ext>
            </a:extLst>
          </p:cNvPr>
          <p:cNvSpPr/>
          <p:nvPr/>
        </p:nvSpPr>
        <p:spPr>
          <a:xfrm>
            <a:off x="1664312" y="2637323"/>
            <a:ext cx="1164656" cy="587141"/>
          </a:xfrm>
          <a:prstGeom prst="pentagon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Sucre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1C5BBC1-7E8F-4E5C-ACD7-336C41B1BE6E}"/>
              </a:ext>
            </a:extLst>
          </p:cNvPr>
          <p:cNvSpPr/>
          <p:nvPr/>
        </p:nvSpPr>
        <p:spPr>
          <a:xfrm>
            <a:off x="2771218" y="2603635"/>
            <a:ext cx="818148" cy="298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8785659-CE51-4F99-8A8F-772AF712EC38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664312" y="2603635"/>
            <a:ext cx="1" cy="2579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4889E91-F8C7-450F-9953-A279E8F60C07}"/>
              </a:ext>
            </a:extLst>
          </p:cNvPr>
          <p:cNvCxnSpPr>
            <a:cxnSpLocks/>
          </p:cNvCxnSpPr>
          <p:nvPr/>
        </p:nvCxnSpPr>
        <p:spPr>
          <a:xfrm>
            <a:off x="1442931" y="2603635"/>
            <a:ext cx="221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B8C5060B-4BAA-4F00-A2CC-2B1D06C8B0F6}"/>
              </a:ext>
            </a:extLst>
          </p:cNvPr>
          <p:cNvSpPr/>
          <p:nvPr/>
        </p:nvSpPr>
        <p:spPr>
          <a:xfrm>
            <a:off x="995356" y="2358190"/>
            <a:ext cx="490889" cy="49088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E69551-FBD8-49C0-B934-3D42117D2B71}"/>
              </a:ext>
            </a:extLst>
          </p:cNvPr>
          <p:cNvSpPr txBox="1"/>
          <p:nvPr/>
        </p:nvSpPr>
        <p:spPr>
          <a:xfrm>
            <a:off x="0" y="659958"/>
            <a:ext cx="121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P = Phosphate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A7DFB75-052B-4482-9D48-6E9F93061BC0}"/>
              </a:ext>
            </a:extLst>
          </p:cNvPr>
          <p:cNvCxnSpPr/>
          <p:nvPr/>
        </p:nvCxnSpPr>
        <p:spPr>
          <a:xfrm>
            <a:off x="1664312" y="3751811"/>
            <a:ext cx="19250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DF1E8BB-F6EB-4729-A5BD-8F2FB9368516}"/>
              </a:ext>
            </a:extLst>
          </p:cNvPr>
          <p:cNvCxnSpPr>
            <a:cxnSpLocks/>
          </p:cNvCxnSpPr>
          <p:nvPr/>
        </p:nvCxnSpPr>
        <p:spPr>
          <a:xfrm>
            <a:off x="995356" y="4204637"/>
            <a:ext cx="25940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3C3B570-30DC-462A-B9BD-59B97A963850}"/>
              </a:ext>
            </a:extLst>
          </p:cNvPr>
          <p:cNvCxnSpPr>
            <a:cxnSpLocks/>
          </p:cNvCxnSpPr>
          <p:nvPr/>
        </p:nvCxnSpPr>
        <p:spPr>
          <a:xfrm flipV="1">
            <a:off x="1664312" y="3051210"/>
            <a:ext cx="0" cy="70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5A96741-040F-4781-9D83-139F96E2D293}"/>
              </a:ext>
            </a:extLst>
          </p:cNvPr>
          <p:cNvCxnSpPr>
            <a:cxnSpLocks/>
          </p:cNvCxnSpPr>
          <p:nvPr/>
        </p:nvCxnSpPr>
        <p:spPr>
          <a:xfrm flipV="1">
            <a:off x="995356" y="2849079"/>
            <a:ext cx="0" cy="135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A281F37C-6B23-4BF3-BF78-C7D475416A53}"/>
              </a:ext>
            </a:extLst>
          </p:cNvPr>
          <p:cNvSpPr txBox="1"/>
          <p:nvPr/>
        </p:nvSpPr>
        <p:spPr>
          <a:xfrm>
            <a:off x="2492892" y="3424227"/>
            <a:ext cx="125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Nucléo</a:t>
            </a:r>
            <a:r>
              <a:rPr lang="fr-FR" b="1" dirty="0">
                <a:solidFill>
                  <a:srgbClr val="FF0000"/>
                </a:solidFill>
              </a:rPr>
              <a:t>side</a:t>
            </a:r>
            <a:r>
              <a:rPr lang="fr-FR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6ECFA2-51F2-499C-944B-3F9DB2657A41}"/>
              </a:ext>
            </a:extLst>
          </p:cNvPr>
          <p:cNvSpPr txBox="1"/>
          <p:nvPr/>
        </p:nvSpPr>
        <p:spPr>
          <a:xfrm>
            <a:off x="926377" y="3871988"/>
            <a:ext cx="125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Nucléo</a:t>
            </a:r>
            <a:r>
              <a:rPr lang="fr-FR" b="1" dirty="0">
                <a:solidFill>
                  <a:schemeClr val="accent2"/>
                </a:solidFill>
              </a:rPr>
              <a:t>tide</a:t>
            </a:r>
            <a:r>
              <a:rPr lang="fr-FR" dirty="0"/>
              <a:t> 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D5D330B-226D-4B3D-BB99-09131D1B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87" y="917209"/>
            <a:ext cx="2150872" cy="461451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F97D367-71CA-4D60-99D8-2CA5821C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350" y="917209"/>
            <a:ext cx="2110738" cy="4614510"/>
          </a:xfrm>
          <a:prstGeom prst="rect">
            <a:avLst/>
          </a:prstGeom>
        </p:spPr>
      </p:pic>
      <p:sp>
        <p:nvSpPr>
          <p:cNvPr id="37" name="Flèche : bas 36">
            <a:extLst>
              <a:ext uri="{FF2B5EF4-FFF2-40B4-BE49-F238E27FC236}">
                <a16:creationId xmlns:a16="http://schemas.microsoft.com/office/drawing/2014/main" id="{1EB2F6F2-3D6C-44C6-96CC-D68296C10CEB}"/>
              </a:ext>
            </a:extLst>
          </p:cNvPr>
          <p:cNvSpPr/>
          <p:nvPr/>
        </p:nvSpPr>
        <p:spPr>
          <a:xfrm>
            <a:off x="9080853" y="1232975"/>
            <a:ext cx="339929" cy="4129238"/>
          </a:xfrm>
          <a:prstGeom prst="downArrow">
            <a:avLst>
              <a:gd name="adj1" fmla="val 21684"/>
              <a:gd name="adj2" fmla="val 50000"/>
            </a:avLst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7030A0">
                  <a:alpha val="40000"/>
                </a:srgb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F4DFD06-BA43-465E-8F18-203DFBA20A31}"/>
              </a:ext>
            </a:extLst>
          </p:cNvPr>
          <p:cNvSpPr txBox="1"/>
          <p:nvPr/>
        </p:nvSpPr>
        <p:spPr>
          <a:xfrm>
            <a:off x="8475098" y="825986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5’-Phosphate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CCE351E-08C2-41BC-8FA7-8FD05837EEC8}"/>
              </a:ext>
            </a:extLst>
          </p:cNvPr>
          <p:cNvSpPr txBox="1"/>
          <p:nvPr/>
        </p:nvSpPr>
        <p:spPr>
          <a:xfrm>
            <a:off x="8843378" y="539987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3’-OH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B51ECCD-1BBD-452C-B0C8-9F73A77BACDA}"/>
              </a:ext>
            </a:extLst>
          </p:cNvPr>
          <p:cNvSpPr txBox="1"/>
          <p:nvPr/>
        </p:nvSpPr>
        <p:spPr>
          <a:xfrm>
            <a:off x="6518228" y="6032014"/>
            <a:ext cx="512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Convention de l’orientation des séquences :    </a:t>
            </a:r>
            <a:r>
              <a:rPr lang="fr-FR" dirty="0">
                <a:solidFill>
                  <a:srgbClr val="00B050"/>
                </a:solidFill>
              </a:rPr>
              <a:t>5’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rgbClr val="7030A0"/>
                </a:solidFill>
                <a:sym typeface="Wingdings" panose="05000000000000000000" pitchFamily="2" charset="2"/>
              </a:rPr>
              <a:t>3’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33BB8B-0A0F-4E62-B35D-65F743D2B441}"/>
              </a:ext>
            </a:extLst>
          </p:cNvPr>
          <p:cNvSpPr txBox="1"/>
          <p:nvPr/>
        </p:nvSpPr>
        <p:spPr>
          <a:xfrm>
            <a:off x="6518228" y="6290375"/>
            <a:ext cx="3271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Car c’est leur sens de synthèse par la polymérase.</a:t>
            </a:r>
          </a:p>
        </p:txBody>
      </p:sp>
    </p:spTree>
    <p:extLst>
      <p:ext uri="{BB962C8B-B14F-4D97-AF65-F5344CB8AC3E}">
        <p14:creationId xmlns:p14="http://schemas.microsoft.com/office/powerpoint/2010/main" val="219376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8" grpId="0"/>
      <p:bldP spid="37" grpId="0" animBg="1"/>
      <p:bldP spid="39" grpId="0"/>
      <p:bldP spid="40" grpId="0"/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451B0D-61EB-4149-BC9B-3F9824A3A06E}"/>
              </a:ext>
            </a:extLst>
          </p:cNvPr>
          <p:cNvSpPr/>
          <p:nvPr/>
        </p:nvSpPr>
        <p:spPr>
          <a:xfrm>
            <a:off x="0" y="0"/>
            <a:ext cx="12192000" cy="659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Structure secondaire canonique de l’ADN : Complémentarité des bases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6317D2-37CF-4D3F-9169-7FA4F511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5101" y="1031420"/>
            <a:ext cx="7503174" cy="51284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72FCC9-04E4-4ADD-AE61-8E03EB3D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04" y="1160889"/>
            <a:ext cx="3266206" cy="270336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54D6AAC-08C9-4EEC-B21D-1ED630F1FAE9}"/>
              </a:ext>
            </a:extLst>
          </p:cNvPr>
          <p:cNvSpPr txBox="1"/>
          <p:nvPr/>
        </p:nvSpPr>
        <p:spPr>
          <a:xfrm>
            <a:off x="1232452" y="4031311"/>
            <a:ext cx="1637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/>
              <a:t>Exemple d’une guanine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40F440-669F-491A-948C-5696D960D894}"/>
              </a:ext>
            </a:extLst>
          </p:cNvPr>
          <p:cNvSpPr txBox="1"/>
          <p:nvPr/>
        </p:nvSpPr>
        <p:spPr>
          <a:xfrm>
            <a:off x="413468" y="4842344"/>
            <a:ext cx="3824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régions interactions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Watson-Crick (canonique)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Hoogsteen</a:t>
            </a:r>
            <a:r>
              <a:rPr lang="fr-FR" dirty="0"/>
              <a:t>     (non-canonique)</a:t>
            </a:r>
          </a:p>
        </p:txBody>
      </p:sp>
    </p:spTree>
    <p:extLst>
      <p:ext uri="{BB962C8B-B14F-4D97-AF65-F5344CB8AC3E}">
        <p14:creationId xmlns:p14="http://schemas.microsoft.com/office/powerpoint/2010/main" val="353914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778</Words>
  <Application>Microsoft Office PowerPoint</Application>
  <PresentationFormat>Grand écran</PresentationFormat>
  <Paragraphs>207</Paragraphs>
  <Slides>20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FrutigerLTStd-Bold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 miclot</dc:creator>
  <cp:lastModifiedBy>tom miclot</cp:lastModifiedBy>
  <cp:revision>94</cp:revision>
  <dcterms:created xsi:type="dcterms:W3CDTF">2021-05-20T16:19:18Z</dcterms:created>
  <dcterms:modified xsi:type="dcterms:W3CDTF">2021-05-25T06:42:02Z</dcterms:modified>
</cp:coreProperties>
</file>